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7" r:id="rId2"/>
    <p:sldId id="258" r:id="rId3"/>
    <p:sldId id="263" r:id="rId4"/>
    <p:sldId id="259" r:id="rId5"/>
    <p:sldId id="260" r:id="rId6"/>
    <p:sldId id="261" r:id="rId7"/>
    <p:sldId id="264" r:id="rId8"/>
    <p:sldId id="265" r:id="rId9"/>
    <p:sldId id="266" r:id="rId10"/>
    <p:sldId id="267" r:id="rId11"/>
    <p:sldId id="268" r:id="rId12"/>
    <p:sldId id="262" r:id="rId13"/>
    <p:sldId id="269" r:id="rId14"/>
    <p:sldId id="270" r:id="rId15"/>
    <p:sldId id="271" r:id="rId16"/>
    <p:sldId id="273" r:id="rId17"/>
    <p:sldId id="274" r:id="rId18"/>
    <p:sldId id="275" r:id="rId19"/>
    <p:sldId id="276" r:id="rId20"/>
    <p:sldId id="277" r:id="rId21"/>
    <p:sldId id="278" r:id="rId22"/>
    <p:sldId id="279" r:id="rId23"/>
    <p:sldId id="280" r:id="rId24"/>
    <p:sldId id="281" r:id="rId25"/>
    <p:sldId id="282" r:id="rId26"/>
    <p:sldId id="283" r:id="rId27"/>
    <p:sldId id="291" r:id="rId28"/>
    <p:sldId id="284" r:id="rId29"/>
    <p:sldId id="285" r:id="rId30"/>
    <p:sldId id="286" r:id="rId31"/>
    <p:sldId id="292" r:id="rId32"/>
    <p:sldId id="287" r:id="rId33"/>
    <p:sldId id="288"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83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jpe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12691990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4217565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2139580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2795351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113C8C7-3B7F-4549-BA4D-DCBD24496E51}"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2713308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113C8C7-3B7F-4549-BA4D-DCBD24496E51}" type="datetimeFigureOut">
              <a:rPr lang="en-US" smtClean="0"/>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1119387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113C8C7-3B7F-4549-BA4D-DCBD24496E51}" type="datetimeFigureOut">
              <a:rPr lang="en-US" smtClean="0"/>
              <a:t>11/16/2023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645486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13C8C7-3B7F-4549-BA4D-DCBD24496E51}" type="datetimeFigureOut">
              <a:rPr lang="en-US" smtClean="0"/>
              <a:t>11/16/2023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2433396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13C8C7-3B7F-4549-BA4D-DCBD24496E51}" type="datetimeFigureOut">
              <a:rPr lang="en-US" smtClean="0"/>
              <a:t>11/16/2023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3441142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13C8C7-3B7F-4549-BA4D-DCBD24496E51}" type="datetimeFigureOut">
              <a:rPr lang="en-US" smtClean="0"/>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42360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13C8C7-3B7F-4549-BA4D-DCBD24496E51}" type="datetimeFigureOut">
              <a:rPr lang="en-US" smtClean="0"/>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CD200A-7878-467C-A3FA-AB4C654840C7}" type="slidenum">
              <a:rPr lang="en-US" smtClean="0"/>
              <a:t>‹#›</a:t>
            </a:fld>
            <a:endParaRPr lang="en-US"/>
          </a:p>
        </p:txBody>
      </p:sp>
    </p:spTree>
    <p:extLst>
      <p:ext uri="{BB962C8B-B14F-4D97-AF65-F5344CB8AC3E}">
        <p14:creationId xmlns:p14="http://schemas.microsoft.com/office/powerpoint/2010/main" val="4204476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13C8C7-3B7F-4549-BA4D-DCBD24496E51}" type="datetimeFigureOut">
              <a:rPr lang="en-US" smtClean="0"/>
              <a:t>11/16/2023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CD200A-7878-467C-A3FA-AB4C654840C7}" type="slidenum">
              <a:rPr lang="en-US" smtClean="0"/>
              <a:t>‹#›</a:t>
            </a:fld>
            <a:endParaRPr lang="en-US"/>
          </a:p>
        </p:txBody>
      </p:sp>
    </p:spTree>
    <p:extLst>
      <p:ext uri="{BB962C8B-B14F-4D97-AF65-F5344CB8AC3E}">
        <p14:creationId xmlns:p14="http://schemas.microsoft.com/office/powerpoint/2010/main" val="61770566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0D5F7-891F-46BE-8D26-4E8C53EDF412}"/>
              </a:ext>
            </a:extLst>
          </p:cNvPr>
          <p:cNvSpPr>
            <a:spLocks noGrp="1"/>
          </p:cNvSpPr>
          <p:nvPr>
            <p:ph type="title"/>
          </p:nvPr>
        </p:nvSpPr>
        <p:spPr/>
        <p:txBody>
          <a:bodyPr/>
          <a:lstStyle/>
          <a:p>
            <a:r>
              <a:rPr lang="en-US" dirty="0"/>
              <a:t>Medical Billing </a:t>
            </a:r>
          </a:p>
        </p:txBody>
      </p:sp>
      <p:sp>
        <p:nvSpPr>
          <p:cNvPr id="3" name="Content Placeholder 2">
            <a:extLst>
              <a:ext uri="{FF2B5EF4-FFF2-40B4-BE49-F238E27FC236}">
                <a16:creationId xmlns:a16="http://schemas.microsoft.com/office/drawing/2014/main" id="{D9C638C3-9E33-4455-8EB2-35D334555662}"/>
              </a:ext>
            </a:extLst>
          </p:cNvPr>
          <p:cNvSpPr>
            <a:spLocks noGrp="1"/>
          </p:cNvSpPr>
          <p:nvPr>
            <p:ph idx="1"/>
          </p:nvPr>
        </p:nvSpPr>
        <p:spPr/>
        <p:txBody>
          <a:bodyPr/>
          <a:lstStyle/>
          <a:p>
            <a:r>
              <a:rPr lang="en-US" dirty="0"/>
              <a:t>ENDOCRINE SYSTEM</a:t>
            </a:r>
          </a:p>
          <a:p>
            <a:endParaRPr lang="en-US" dirty="0"/>
          </a:p>
          <a:p>
            <a:endParaRPr lang="en-US" dirty="0"/>
          </a:p>
          <a:p>
            <a:endParaRPr lang="en-US" dirty="0"/>
          </a:p>
          <a:p>
            <a:endParaRPr lang="en-US" dirty="0"/>
          </a:p>
          <a:p>
            <a:endParaRPr lang="en-US" dirty="0"/>
          </a:p>
          <a:p>
            <a:r>
              <a:rPr lang="en-US" dirty="0"/>
              <a:t>AREEBA RAFIQ </a:t>
            </a:r>
          </a:p>
          <a:p>
            <a:r>
              <a:rPr lang="en-US" dirty="0"/>
              <a:t>5098</a:t>
            </a:r>
          </a:p>
        </p:txBody>
      </p:sp>
      <p:sp>
        <p:nvSpPr>
          <p:cNvPr id="4" name="TextBox 3">
            <a:extLst>
              <a:ext uri="{FF2B5EF4-FFF2-40B4-BE49-F238E27FC236}">
                <a16:creationId xmlns:a16="http://schemas.microsoft.com/office/drawing/2014/main" id="{41BFD932-108D-484D-82D7-B0C1E8793A69}"/>
              </a:ext>
            </a:extLst>
          </p:cNvPr>
          <p:cNvSpPr txBox="1"/>
          <p:nvPr/>
        </p:nvSpPr>
        <p:spPr>
          <a:xfrm>
            <a:off x="5641258" y="2816942"/>
            <a:ext cx="914400" cy="91440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4065880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E27EBA-8A97-449F-875E-8D80D8366FD8}"/>
              </a:ext>
            </a:extLst>
          </p:cNvPr>
          <p:cNvSpPr>
            <a:spLocks noGrp="1"/>
          </p:cNvSpPr>
          <p:nvPr>
            <p:ph idx="1"/>
          </p:nvPr>
        </p:nvSpPr>
        <p:spPr>
          <a:xfrm>
            <a:off x="838200" y="299803"/>
            <a:ext cx="10515600" cy="5877160"/>
          </a:xfrm>
        </p:spPr>
        <p:txBody>
          <a:bodyPr/>
          <a:lstStyle/>
          <a:p>
            <a:r>
              <a:rPr lang="en-US" dirty="0"/>
              <a:t>Pancreas </a:t>
            </a:r>
          </a:p>
          <a:p>
            <a:r>
              <a:rPr lang="en-US" dirty="0">
                <a:solidFill>
                  <a:srgbClr val="374151"/>
                </a:solidFill>
                <a:latin typeface="Söhne"/>
              </a:rPr>
              <a:t>T</a:t>
            </a:r>
            <a:r>
              <a:rPr lang="en-US" b="0" i="0" dirty="0">
                <a:solidFill>
                  <a:srgbClr val="374151"/>
                </a:solidFill>
                <a:effectLst/>
                <a:latin typeface="Söhne"/>
              </a:rPr>
              <a:t>he pancreas is a multifunctional organ involved in both endocrine and exocrine activities. Its endocrine function regulates blood sugar levels through insulin and glucagon, while its exocrine function contributes to the digestive process through the release of pancreatic enzymes. Dysfunction of</a:t>
            </a:r>
          </a:p>
          <a:p>
            <a:pPr marL="0" indent="0">
              <a:buNone/>
            </a:pPr>
            <a:r>
              <a:rPr lang="en-US" b="0" i="0" dirty="0">
                <a:solidFill>
                  <a:srgbClr val="374151"/>
                </a:solidFill>
                <a:effectLst/>
                <a:latin typeface="Söhne"/>
              </a:rPr>
              <a:t>  the pancreas can lead to</a:t>
            </a:r>
          </a:p>
          <a:p>
            <a:pPr marL="0" indent="0">
              <a:buNone/>
            </a:pPr>
            <a:r>
              <a:rPr lang="en-US" b="0" i="0" dirty="0">
                <a:solidFill>
                  <a:srgbClr val="374151"/>
                </a:solidFill>
                <a:effectLst/>
                <a:latin typeface="Söhne"/>
              </a:rPr>
              <a:t>  significant health issues,</a:t>
            </a:r>
          </a:p>
          <a:p>
            <a:pPr marL="0" indent="0">
              <a:buNone/>
            </a:pPr>
            <a:r>
              <a:rPr lang="en-US" b="0" i="0" dirty="0">
                <a:solidFill>
                  <a:srgbClr val="374151"/>
                </a:solidFill>
                <a:effectLst/>
                <a:latin typeface="Söhne"/>
              </a:rPr>
              <a:t>  including diabetes and</a:t>
            </a:r>
          </a:p>
          <a:p>
            <a:pPr marL="0" indent="0">
              <a:buNone/>
            </a:pPr>
            <a:r>
              <a:rPr lang="en-US" b="0" i="0" dirty="0">
                <a:solidFill>
                  <a:srgbClr val="374151"/>
                </a:solidFill>
                <a:effectLst/>
                <a:latin typeface="Söhne"/>
              </a:rPr>
              <a:t>  digestive disorders.</a:t>
            </a:r>
            <a:endParaRPr lang="en-US" dirty="0"/>
          </a:p>
        </p:txBody>
      </p:sp>
      <p:pic>
        <p:nvPicPr>
          <p:cNvPr id="4" name="700_F_434931500_mwm7Kd0hsiVemKQc4kuCCOhVPnUQjBZL_ST">
            <a:hlinkClick r:id="" action="ppaction://media"/>
            <a:extLst>
              <a:ext uri="{FF2B5EF4-FFF2-40B4-BE49-F238E27FC236}">
                <a16:creationId xmlns:a16="http://schemas.microsoft.com/office/drawing/2014/main" id="{5BA6A6E5-48AF-4363-AC23-47FAF4D048F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89785" y="2445583"/>
            <a:ext cx="6667500" cy="3752850"/>
          </a:xfrm>
          <a:prstGeom prst="rect">
            <a:avLst/>
          </a:prstGeom>
        </p:spPr>
      </p:pic>
    </p:spTree>
    <p:extLst>
      <p:ext uri="{BB962C8B-B14F-4D97-AF65-F5344CB8AC3E}">
        <p14:creationId xmlns:p14="http://schemas.microsoft.com/office/powerpoint/2010/main" val="3029511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DFB13B-67FA-4A29-9718-20CEB6B2D544}"/>
              </a:ext>
            </a:extLst>
          </p:cNvPr>
          <p:cNvPicPr>
            <a:picLocks noChangeAspect="1"/>
          </p:cNvPicPr>
          <p:nvPr/>
        </p:nvPicPr>
        <p:blipFill rotWithShape="1">
          <a:blip r:embed="rId2"/>
          <a:srcRect l="18320" t="6994" r="18852" b="25027"/>
          <a:stretch/>
        </p:blipFill>
        <p:spPr>
          <a:xfrm>
            <a:off x="7814873" y="0"/>
            <a:ext cx="4377127" cy="4661941"/>
          </a:xfrm>
          <a:prstGeom prst="rect">
            <a:avLst/>
          </a:prstGeom>
        </p:spPr>
      </p:pic>
      <p:sp>
        <p:nvSpPr>
          <p:cNvPr id="3" name="Content Placeholder 2">
            <a:extLst>
              <a:ext uri="{FF2B5EF4-FFF2-40B4-BE49-F238E27FC236}">
                <a16:creationId xmlns:a16="http://schemas.microsoft.com/office/drawing/2014/main" id="{97A22956-EEAB-4B95-BB9B-2FC41FFA1A30}"/>
              </a:ext>
            </a:extLst>
          </p:cNvPr>
          <p:cNvSpPr>
            <a:spLocks noGrp="1"/>
          </p:cNvSpPr>
          <p:nvPr>
            <p:ph idx="1"/>
          </p:nvPr>
        </p:nvSpPr>
        <p:spPr>
          <a:xfrm>
            <a:off x="269823" y="149902"/>
            <a:ext cx="7839855" cy="6460760"/>
          </a:xfrm>
        </p:spPr>
        <p:txBody>
          <a:bodyPr>
            <a:normAutofit fontScale="92500"/>
          </a:bodyPr>
          <a:lstStyle/>
          <a:p>
            <a:r>
              <a:rPr lang="en-US" dirty="0"/>
              <a:t>Gonads</a:t>
            </a:r>
          </a:p>
          <a:p>
            <a:r>
              <a:rPr lang="en-US" b="0" i="0" dirty="0">
                <a:solidFill>
                  <a:srgbClr val="374151"/>
                </a:solidFill>
                <a:effectLst/>
                <a:latin typeface="Söhne"/>
              </a:rPr>
              <a:t>"Gonads" is a term used to refer to the reproductive organs responsible for the production of gametes (sex cells) and the secretion of sex hormones. In humans, gonads are present in both males and females and play vital roles in the reproductive system.</a:t>
            </a:r>
          </a:p>
          <a:p>
            <a:r>
              <a:rPr lang="en-US" dirty="0"/>
              <a:t>Ovaries:</a:t>
            </a:r>
          </a:p>
          <a:p>
            <a:r>
              <a:rPr lang="en-US" dirty="0"/>
              <a:t>In females, the ovaries produce estrogen and progesterone, which regulate the female reproductive process and secondary sexual characteristics.</a:t>
            </a:r>
          </a:p>
          <a:p>
            <a:endParaRPr lang="en-US" dirty="0"/>
          </a:p>
          <a:p>
            <a:r>
              <a:rPr lang="en-US" dirty="0"/>
              <a:t>Testes: </a:t>
            </a:r>
          </a:p>
          <a:p>
            <a:r>
              <a:rPr lang="en-US" dirty="0"/>
              <a:t>In males, the testes produce testosterone, which controls male reproductive processes and secondary sexual characteristics. </a:t>
            </a:r>
          </a:p>
        </p:txBody>
      </p:sp>
    </p:spTree>
    <p:extLst>
      <p:ext uri="{BB962C8B-B14F-4D97-AF65-F5344CB8AC3E}">
        <p14:creationId xmlns:p14="http://schemas.microsoft.com/office/powerpoint/2010/main" val="3646972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48FC25-2FFE-47E9-BF42-FF8DF15B353A}"/>
              </a:ext>
            </a:extLst>
          </p:cNvPr>
          <p:cNvSpPr>
            <a:spLocks noGrp="1"/>
          </p:cNvSpPr>
          <p:nvPr>
            <p:ph idx="1"/>
          </p:nvPr>
        </p:nvSpPr>
        <p:spPr>
          <a:xfrm>
            <a:off x="545690" y="162232"/>
            <a:ext cx="10808110" cy="6014731"/>
          </a:xfrm>
        </p:spPr>
        <p:txBody>
          <a:bodyPr>
            <a:normAutofit/>
          </a:bodyPr>
          <a:lstStyle/>
          <a:p>
            <a:pPr marL="0" indent="0">
              <a:buNone/>
            </a:pPr>
            <a:r>
              <a:rPr lang="en-US" sz="2600" b="1" i="0" dirty="0">
                <a:effectLst/>
                <a:latin typeface="__Source_Sans_3_Fallback_4cbbeb"/>
              </a:rPr>
              <a:t>Interactions with the Nervous System</a:t>
            </a:r>
          </a:p>
          <a:p>
            <a:r>
              <a:rPr lang="en-US" sz="2600" b="0" i="0" dirty="0">
                <a:effectLst/>
                <a:latin typeface="__Source_Sans_3_Fallback_4cbbeb"/>
              </a:rPr>
              <a:t> The endocrine system works closely with the nervous system to regulate and coordinate bodily functions. While the nervous system uses electrical impulses and neurotransmitters for rapid, short-term communication, the endocrine system employs hormones for slower, long-term communication.</a:t>
            </a:r>
          </a:p>
          <a:p>
            <a:pPr marL="0" indent="0" algn="l">
              <a:buNone/>
            </a:pPr>
            <a:r>
              <a:rPr lang="en-US" b="1" i="0" dirty="0">
                <a:effectLst/>
                <a:latin typeface="__Source_Sans_3_Fallback_4cbbeb"/>
              </a:rPr>
              <a:t>Functions of the Endocrine System</a:t>
            </a:r>
            <a:endParaRPr lang="en-US" b="1" dirty="0">
              <a:latin typeface="__Source_Sans_3_Fallback_4cbbeb"/>
            </a:endParaRPr>
          </a:p>
          <a:p>
            <a:pPr algn="l"/>
            <a:r>
              <a:rPr lang="en-US" sz="2400" b="0" i="0" dirty="0">
                <a:effectLst/>
                <a:latin typeface="__Source_Sans_3_Fallback_4cbbeb"/>
              </a:rPr>
              <a:t>The endocrine system is involved in numerous physiological processes, including:</a:t>
            </a:r>
          </a:p>
          <a:p>
            <a:pPr algn="l">
              <a:buFont typeface="Arial" panose="020B0604020202020204" pitchFamily="34" charset="0"/>
              <a:buChar char="•"/>
            </a:pPr>
            <a:r>
              <a:rPr lang="en-US" sz="2400" b="1" i="0" dirty="0">
                <a:effectLst/>
                <a:latin typeface="__Source_Sans_3_Fallback_4cbbeb"/>
              </a:rPr>
              <a:t>Regulation of metabolism </a:t>
            </a:r>
            <a:r>
              <a:rPr lang="en-US" sz="2400" b="0" i="0" dirty="0">
                <a:effectLst/>
                <a:latin typeface="__Source_Sans_3_Fallback_4cbbeb"/>
              </a:rPr>
              <a:t>(e.g., insulin and glucagon in the pancreas)</a:t>
            </a:r>
          </a:p>
          <a:p>
            <a:pPr algn="l">
              <a:buFont typeface="Arial" panose="020B0604020202020204" pitchFamily="34" charset="0"/>
              <a:buChar char="•"/>
            </a:pPr>
            <a:r>
              <a:rPr lang="en-US" sz="2400" b="1" i="0" dirty="0">
                <a:effectLst/>
                <a:latin typeface="__Source_Sans_3_Fallback_4cbbeb"/>
              </a:rPr>
              <a:t>Control of growth and development </a:t>
            </a:r>
            <a:r>
              <a:rPr lang="en-US" sz="2400" b="0" i="0" dirty="0">
                <a:effectLst/>
                <a:latin typeface="__Source_Sans_3_Fallback_4cbbeb"/>
              </a:rPr>
              <a:t>(e.g., growth hormone from the pituitary gland)</a:t>
            </a:r>
          </a:p>
          <a:p>
            <a:pPr algn="l">
              <a:buFont typeface="Arial" panose="020B0604020202020204" pitchFamily="34" charset="0"/>
              <a:buChar char="•"/>
            </a:pPr>
            <a:r>
              <a:rPr lang="en-US" sz="2400" b="1" i="0" dirty="0">
                <a:effectLst/>
                <a:latin typeface="__Source_Sans_3_Fallback_4cbbeb"/>
              </a:rPr>
              <a:t>Regulation of the sleep-wake cycle </a:t>
            </a:r>
            <a:r>
              <a:rPr lang="en-US" sz="2400" b="0" i="0" dirty="0">
                <a:effectLst/>
                <a:latin typeface="__Source_Sans_3_Fallback_4cbbeb"/>
              </a:rPr>
              <a:t>(e.g., melatonin from the pineal gland)</a:t>
            </a:r>
          </a:p>
          <a:p>
            <a:pPr algn="l">
              <a:buFont typeface="Arial" panose="020B0604020202020204" pitchFamily="34" charset="0"/>
              <a:buChar char="•"/>
            </a:pPr>
            <a:r>
              <a:rPr lang="en-US" sz="2400" b="1" i="0" dirty="0">
                <a:effectLst/>
                <a:latin typeface="__Source_Sans_3_Fallback_4cbbeb"/>
              </a:rPr>
              <a:t>Maintenance of electrolyte balance </a:t>
            </a:r>
            <a:r>
              <a:rPr lang="en-US" sz="2400" b="0" i="0" dirty="0">
                <a:effectLst/>
                <a:latin typeface="__Source_Sans_3_Fallback_4cbbeb"/>
              </a:rPr>
              <a:t>(e.g., aldosterone from the adrenal glands)</a:t>
            </a:r>
          </a:p>
          <a:p>
            <a:pPr algn="l">
              <a:buFont typeface="Arial" panose="020B0604020202020204" pitchFamily="34" charset="0"/>
              <a:buChar char="•"/>
            </a:pPr>
            <a:r>
              <a:rPr lang="en-US" sz="2400" b="1" i="0" dirty="0">
                <a:effectLst/>
                <a:latin typeface="__Source_Sans_3_Fallback_4cbbeb"/>
              </a:rPr>
              <a:t>Control of reproductive functions </a:t>
            </a:r>
            <a:r>
              <a:rPr lang="en-US" sz="2400" b="0" i="0" dirty="0">
                <a:effectLst/>
                <a:latin typeface="__Source_Sans_3_Fallback_4cbbeb"/>
              </a:rPr>
              <a:t>(e. g., estrogen and testosterone)</a:t>
            </a:r>
          </a:p>
          <a:p>
            <a:pPr marL="0" indent="0" algn="l">
              <a:buNone/>
            </a:pPr>
            <a:endParaRPr lang="en-US" sz="1200" b="0" i="0" dirty="0">
              <a:effectLst/>
              <a:latin typeface="__Source_Sans_3_Fallback_4cbbeb"/>
            </a:endParaRPr>
          </a:p>
          <a:p>
            <a:endParaRPr lang="en-US" dirty="0"/>
          </a:p>
        </p:txBody>
      </p:sp>
    </p:spTree>
    <p:extLst>
      <p:ext uri="{BB962C8B-B14F-4D97-AF65-F5344CB8AC3E}">
        <p14:creationId xmlns:p14="http://schemas.microsoft.com/office/powerpoint/2010/main" val="27452552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5BB75-C563-4A6C-8369-C87B1EA552EC}"/>
              </a:ext>
            </a:extLst>
          </p:cNvPr>
          <p:cNvSpPr>
            <a:spLocks noGrp="1"/>
          </p:cNvSpPr>
          <p:nvPr>
            <p:ph idx="1"/>
          </p:nvPr>
        </p:nvSpPr>
        <p:spPr>
          <a:xfrm>
            <a:off x="314793" y="239842"/>
            <a:ext cx="11512445" cy="6355829"/>
          </a:xfrm>
        </p:spPr>
        <p:txBody>
          <a:bodyPr>
            <a:normAutofit/>
          </a:bodyPr>
          <a:lstStyle/>
          <a:p>
            <a:r>
              <a:rPr lang="en-US" b="1" dirty="0"/>
              <a:t>Disorders of Endocrine System</a:t>
            </a:r>
          </a:p>
          <a:p>
            <a:pPr>
              <a:buFont typeface="Wingdings" panose="05000000000000000000" pitchFamily="2" charset="2"/>
              <a:buChar char="Ø"/>
            </a:pPr>
            <a:r>
              <a:rPr lang="en-US" dirty="0"/>
              <a:t>Diabetes Mellitus Type 1(E10)</a:t>
            </a:r>
          </a:p>
          <a:p>
            <a:pPr>
              <a:buFont typeface="Wingdings" panose="05000000000000000000" pitchFamily="2" charset="2"/>
              <a:buChar char="Ø"/>
            </a:pPr>
            <a:r>
              <a:rPr lang="en-US" dirty="0"/>
              <a:t>Diabetes Mellitus Type 2(E11)</a:t>
            </a:r>
          </a:p>
          <a:p>
            <a:pPr>
              <a:buFont typeface="Wingdings" panose="05000000000000000000" pitchFamily="2" charset="2"/>
              <a:buChar char="Ø"/>
            </a:pPr>
            <a:r>
              <a:rPr lang="en-US" dirty="0"/>
              <a:t>Hypothyroidism</a:t>
            </a:r>
          </a:p>
          <a:p>
            <a:pPr>
              <a:buFont typeface="Wingdings" panose="05000000000000000000" pitchFamily="2" charset="2"/>
              <a:buChar char="Ø"/>
            </a:pPr>
            <a:r>
              <a:rPr lang="en-US" dirty="0" err="1"/>
              <a:t>Hyperthyroididm</a:t>
            </a:r>
            <a:endParaRPr lang="en-US" dirty="0"/>
          </a:p>
          <a:p>
            <a:pPr>
              <a:buFont typeface="Wingdings" panose="05000000000000000000" pitchFamily="2" charset="2"/>
              <a:buChar char="Ø"/>
            </a:pPr>
            <a:r>
              <a:rPr lang="en-US" dirty="0"/>
              <a:t>Cushing’s Syndrome(E24.9)</a:t>
            </a:r>
          </a:p>
          <a:p>
            <a:pPr>
              <a:buFont typeface="Wingdings" panose="05000000000000000000" pitchFamily="2" charset="2"/>
              <a:buChar char="Ø"/>
            </a:pPr>
            <a:r>
              <a:rPr lang="en-US" dirty="0"/>
              <a:t>Addison’s Disease</a:t>
            </a:r>
          </a:p>
          <a:p>
            <a:pPr>
              <a:buFont typeface="Wingdings" panose="05000000000000000000" pitchFamily="2" charset="2"/>
              <a:buChar char="Ø"/>
            </a:pPr>
            <a:r>
              <a:rPr lang="en-US" dirty="0"/>
              <a:t>Polycystic Ovary Syndrome(PCOS)(E28.2)</a:t>
            </a:r>
          </a:p>
          <a:p>
            <a:pPr>
              <a:buFont typeface="Wingdings" panose="05000000000000000000" pitchFamily="2" charset="2"/>
              <a:buChar char="Ø"/>
            </a:pPr>
            <a:r>
              <a:rPr lang="en-US" dirty="0"/>
              <a:t>Hyperparathyroidism</a:t>
            </a:r>
          </a:p>
          <a:p>
            <a:pPr>
              <a:buFont typeface="Wingdings" panose="05000000000000000000" pitchFamily="2" charset="2"/>
              <a:buChar char="Ø"/>
            </a:pPr>
            <a:r>
              <a:rPr lang="en-US" dirty="0"/>
              <a:t>Hypogonadism</a:t>
            </a:r>
          </a:p>
          <a:p>
            <a:endParaRPr lang="en-US" dirty="0"/>
          </a:p>
          <a:p>
            <a:endParaRPr lang="en-US" dirty="0"/>
          </a:p>
          <a:p>
            <a:endParaRPr lang="en-US" dirty="0"/>
          </a:p>
        </p:txBody>
      </p:sp>
    </p:spTree>
    <p:extLst>
      <p:ext uri="{BB962C8B-B14F-4D97-AF65-F5344CB8AC3E}">
        <p14:creationId xmlns:p14="http://schemas.microsoft.com/office/powerpoint/2010/main" val="1908002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2F1A55-4F2E-451A-AB05-BCB82E01F259}"/>
              </a:ext>
            </a:extLst>
          </p:cNvPr>
          <p:cNvSpPr>
            <a:spLocks noGrp="1"/>
          </p:cNvSpPr>
          <p:nvPr>
            <p:ph idx="1"/>
          </p:nvPr>
        </p:nvSpPr>
        <p:spPr>
          <a:xfrm>
            <a:off x="194871" y="209862"/>
            <a:ext cx="5636303" cy="6445771"/>
          </a:xfrm>
        </p:spPr>
        <p:txBody>
          <a:bodyPr>
            <a:normAutofit/>
          </a:bodyPr>
          <a:lstStyle/>
          <a:p>
            <a:r>
              <a:rPr lang="en-US" dirty="0"/>
              <a:t>Diabetes Mellitus Type 1 (E10)</a:t>
            </a:r>
          </a:p>
          <a:p>
            <a:endParaRPr lang="en-US" dirty="0"/>
          </a:p>
          <a:p>
            <a:pPr>
              <a:buFont typeface="Wingdings" panose="05000000000000000000" pitchFamily="2" charset="2"/>
              <a:buChar char="§"/>
            </a:pPr>
            <a:r>
              <a:rPr lang="en-US" dirty="0"/>
              <a:t>Type 1 diabetes mellitus (T1D) is an autoimmune disease that leads to the destruction of insulin-producing pancreatic beta cells</a:t>
            </a:r>
          </a:p>
          <a:p>
            <a:pPr>
              <a:buFont typeface="Wingdings" panose="05000000000000000000" pitchFamily="2" charset="2"/>
              <a:buChar char="§"/>
            </a:pPr>
            <a:endParaRPr lang="en-US" dirty="0"/>
          </a:p>
          <a:p>
            <a:pPr>
              <a:buFont typeface="Wingdings" panose="05000000000000000000" pitchFamily="2" charset="2"/>
              <a:buChar char="§"/>
            </a:pPr>
            <a:r>
              <a:rPr lang="en-US" dirty="0"/>
              <a:t>T1D require life-long insulin replacement with multiple daily insulin injections daily, insulin pump therapy, or the use of an automated insulin delivery system</a:t>
            </a:r>
          </a:p>
          <a:p>
            <a:endParaRPr lang="en-US" dirty="0"/>
          </a:p>
        </p:txBody>
      </p:sp>
    </p:spTree>
    <p:extLst>
      <p:ext uri="{BB962C8B-B14F-4D97-AF65-F5344CB8AC3E}">
        <p14:creationId xmlns:p14="http://schemas.microsoft.com/office/powerpoint/2010/main" val="2085623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AEF799-C329-4EC4-A2F5-6E0F865AE7AE}"/>
              </a:ext>
            </a:extLst>
          </p:cNvPr>
          <p:cNvSpPr>
            <a:spLocks noGrp="1"/>
          </p:cNvSpPr>
          <p:nvPr>
            <p:ph idx="1"/>
          </p:nvPr>
        </p:nvSpPr>
        <p:spPr>
          <a:xfrm>
            <a:off x="194873" y="194872"/>
            <a:ext cx="6640642" cy="6475751"/>
          </a:xfrm>
        </p:spPr>
        <p:txBody>
          <a:bodyPr>
            <a:normAutofit/>
          </a:bodyPr>
          <a:lstStyle/>
          <a:p>
            <a:r>
              <a:rPr lang="en-US" b="1" dirty="0"/>
              <a:t>Diabetes Mellitus Type 2</a:t>
            </a:r>
          </a:p>
          <a:p>
            <a:endParaRPr lang="en-US" b="1" dirty="0"/>
          </a:p>
          <a:p>
            <a:pPr>
              <a:buFont typeface="Wingdings" panose="05000000000000000000" pitchFamily="2" charset="2"/>
              <a:buChar char="§"/>
            </a:pPr>
            <a:r>
              <a:rPr lang="en-US" dirty="0"/>
              <a:t>It is characterized by high levels of sugar in the blood</a:t>
            </a:r>
          </a:p>
          <a:p>
            <a:pPr>
              <a:buFont typeface="Wingdings" panose="05000000000000000000" pitchFamily="2" charset="2"/>
              <a:buChar char="§"/>
            </a:pPr>
            <a:endParaRPr lang="en-US" dirty="0"/>
          </a:p>
          <a:p>
            <a:pPr>
              <a:buFont typeface="Wingdings" panose="05000000000000000000" pitchFamily="2" charset="2"/>
              <a:buChar char="§"/>
            </a:pPr>
            <a:r>
              <a:rPr lang="en-US" dirty="0"/>
              <a:t>Type 2 diabetes is </a:t>
            </a:r>
            <a:r>
              <a:rPr lang="en-US" b="1" dirty="0"/>
              <a:t>a long-term medical condition in which your body doesn't use insulin properly</a:t>
            </a:r>
            <a:r>
              <a:rPr lang="en-US" dirty="0"/>
              <a:t>, resulting in unusual blood sugar levels</a:t>
            </a:r>
          </a:p>
          <a:p>
            <a:pPr>
              <a:buFont typeface="Wingdings" panose="05000000000000000000" pitchFamily="2" charset="2"/>
              <a:buChar char="§"/>
            </a:pPr>
            <a:endParaRPr lang="en-US" dirty="0"/>
          </a:p>
          <a:p>
            <a:pPr>
              <a:buFont typeface="Wingdings" panose="05000000000000000000" pitchFamily="2" charset="2"/>
              <a:buChar char="§"/>
            </a:pPr>
            <a:r>
              <a:rPr lang="en-US" dirty="0"/>
              <a:t>Type 2 diabetes mellitus (T2DM) </a:t>
            </a:r>
            <a:r>
              <a:rPr lang="en-US" b="1" dirty="0"/>
              <a:t>accounts for around 90% of all cases of diabetes</a:t>
            </a:r>
            <a:endParaRPr lang="en-US" dirty="0"/>
          </a:p>
          <a:p>
            <a:endParaRPr lang="en-US" dirty="0"/>
          </a:p>
        </p:txBody>
      </p:sp>
    </p:spTree>
    <p:extLst>
      <p:ext uri="{BB962C8B-B14F-4D97-AF65-F5344CB8AC3E}">
        <p14:creationId xmlns:p14="http://schemas.microsoft.com/office/powerpoint/2010/main" val="4147065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6165E-6DCD-4233-A4B3-CCAB40C4B56A}"/>
              </a:ext>
            </a:extLst>
          </p:cNvPr>
          <p:cNvSpPr>
            <a:spLocks noGrp="1"/>
          </p:cNvSpPr>
          <p:nvPr>
            <p:ph type="title"/>
          </p:nvPr>
        </p:nvSpPr>
        <p:spPr/>
        <p:txBody>
          <a:bodyPr/>
          <a:lstStyle/>
          <a:p>
            <a:r>
              <a:rPr lang="en-US" dirty="0"/>
              <a:t>Hypothyroidism</a:t>
            </a:r>
          </a:p>
        </p:txBody>
      </p:sp>
      <p:sp>
        <p:nvSpPr>
          <p:cNvPr id="3" name="Content Placeholder 2">
            <a:extLst>
              <a:ext uri="{FF2B5EF4-FFF2-40B4-BE49-F238E27FC236}">
                <a16:creationId xmlns:a16="http://schemas.microsoft.com/office/drawing/2014/main" id="{0E0432AA-D218-46F8-9EE7-5A6F9B4DD025}"/>
              </a:ext>
            </a:extLst>
          </p:cNvPr>
          <p:cNvSpPr>
            <a:spLocks noGrp="1"/>
          </p:cNvSpPr>
          <p:nvPr>
            <p:ph idx="1"/>
          </p:nvPr>
        </p:nvSpPr>
        <p:spPr>
          <a:xfrm>
            <a:off x="838200" y="1395662"/>
            <a:ext cx="7078579" cy="5173579"/>
          </a:xfrm>
        </p:spPr>
        <p:txBody>
          <a:bodyPr/>
          <a:lstStyle/>
          <a:p>
            <a:pPr>
              <a:buFont typeface="Wingdings" panose="05000000000000000000" pitchFamily="2" charset="2"/>
              <a:buChar char="§"/>
            </a:pPr>
            <a:r>
              <a:rPr lang="en-US" dirty="0"/>
              <a:t>Hypothyroidism (</a:t>
            </a:r>
            <a:r>
              <a:rPr lang="en-US" b="1" dirty="0"/>
              <a:t>underactive thyroid</a:t>
            </a:r>
            <a:r>
              <a:rPr lang="en-US" dirty="0"/>
              <a:t>) is a condition where the thyroid gland doesn't release enough thyroid hormone into the bloodstream</a:t>
            </a:r>
          </a:p>
          <a:p>
            <a:pPr>
              <a:buFont typeface="Wingdings" panose="05000000000000000000" pitchFamily="2" charset="2"/>
              <a:buChar char="§"/>
            </a:pPr>
            <a:endParaRPr lang="en-US" dirty="0"/>
          </a:p>
          <a:p>
            <a:pPr>
              <a:buFont typeface="Wingdings" panose="05000000000000000000" pitchFamily="2" charset="2"/>
              <a:buChar char="§"/>
            </a:pPr>
            <a:r>
              <a:rPr lang="en-US" dirty="0"/>
              <a:t>Thyroid hormones control the way your body uses energy, so they affect nearly every organ in your body, even the way your heart beats</a:t>
            </a:r>
          </a:p>
          <a:p>
            <a:pPr marL="0" indent="0">
              <a:buNone/>
            </a:pPr>
            <a:endParaRPr lang="en-US" dirty="0"/>
          </a:p>
          <a:p>
            <a:pPr>
              <a:buFont typeface="Wingdings" panose="05000000000000000000" pitchFamily="2" charset="2"/>
              <a:buChar char="§"/>
            </a:pPr>
            <a:r>
              <a:rPr lang="en-US" dirty="0"/>
              <a:t>Without enough thyroid hormones, many of your body’s functions slow down</a:t>
            </a:r>
          </a:p>
          <a:p>
            <a:endParaRPr lang="en-US" dirty="0"/>
          </a:p>
        </p:txBody>
      </p:sp>
    </p:spTree>
    <p:extLst>
      <p:ext uri="{BB962C8B-B14F-4D97-AF65-F5344CB8AC3E}">
        <p14:creationId xmlns:p14="http://schemas.microsoft.com/office/powerpoint/2010/main" val="1536370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Free vector hand drawn flat design thyroid illustration">
            <a:extLst>
              <a:ext uri="{FF2B5EF4-FFF2-40B4-BE49-F238E27FC236}">
                <a16:creationId xmlns:a16="http://schemas.microsoft.com/office/drawing/2014/main" id="{FC3EF1B0-F2B0-4C85-991F-0CADF9517BF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245" t="15306" r="8439" b="14848"/>
          <a:stretch/>
        </p:blipFill>
        <p:spPr bwMode="auto">
          <a:xfrm>
            <a:off x="5125454" y="529389"/>
            <a:ext cx="7066546" cy="498107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5051D5D-D365-4659-9BBC-A1649E4A94E5}"/>
              </a:ext>
            </a:extLst>
          </p:cNvPr>
          <p:cNvSpPr>
            <a:spLocks noGrp="1"/>
          </p:cNvSpPr>
          <p:nvPr>
            <p:ph type="title"/>
          </p:nvPr>
        </p:nvSpPr>
        <p:spPr>
          <a:xfrm>
            <a:off x="838200" y="288759"/>
            <a:ext cx="10515600" cy="842210"/>
          </a:xfrm>
        </p:spPr>
        <p:txBody>
          <a:bodyPr/>
          <a:lstStyle/>
          <a:p>
            <a:r>
              <a:rPr lang="en-US" dirty="0"/>
              <a:t>Hyperthyroidism</a:t>
            </a:r>
          </a:p>
        </p:txBody>
      </p:sp>
      <p:sp>
        <p:nvSpPr>
          <p:cNvPr id="3" name="Content Placeholder 2">
            <a:extLst>
              <a:ext uri="{FF2B5EF4-FFF2-40B4-BE49-F238E27FC236}">
                <a16:creationId xmlns:a16="http://schemas.microsoft.com/office/drawing/2014/main" id="{0E11A55A-A6BC-470D-84A1-39BEF64D3721}"/>
              </a:ext>
            </a:extLst>
          </p:cNvPr>
          <p:cNvSpPr>
            <a:spLocks noGrp="1"/>
          </p:cNvSpPr>
          <p:nvPr>
            <p:ph idx="1"/>
          </p:nvPr>
        </p:nvSpPr>
        <p:spPr>
          <a:xfrm>
            <a:off x="838200" y="1082842"/>
            <a:ext cx="4720389" cy="5094121"/>
          </a:xfrm>
        </p:spPr>
        <p:txBody>
          <a:bodyPr>
            <a:normAutofit fontScale="92500"/>
          </a:bodyPr>
          <a:lstStyle/>
          <a:p>
            <a:pPr>
              <a:buFont typeface="Wingdings" panose="05000000000000000000" pitchFamily="2" charset="2"/>
              <a:buChar char="§"/>
            </a:pPr>
            <a:r>
              <a:rPr lang="en-US" dirty="0"/>
              <a:t>Hyperthyroidism happens when the thyroid gland makes too much thyroid hormone</a:t>
            </a:r>
          </a:p>
          <a:p>
            <a:pPr marL="0" indent="0">
              <a:buNone/>
            </a:pPr>
            <a:endParaRPr lang="en-US" dirty="0"/>
          </a:p>
          <a:p>
            <a:pPr>
              <a:buFont typeface="Wingdings" panose="05000000000000000000" pitchFamily="2" charset="2"/>
              <a:buChar char="§"/>
            </a:pPr>
            <a:r>
              <a:rPr lang="en-US" dirty="0"/>
              <a:t>This condition also is called overactive thyroid</a:t>
            </a:r>
          </a:p>
          <a:p>
            <a:pPr>
              <a:buFont typeface="Wingdings" panose="05000000000000000000" pitchFamily="2" charset="2"/>
              <a:buChar char="§"/>
            </a:pPr>
            <a:endParaRPr lang="en-US" dirty="0"/>
          </a:p>
          <a:p>
            <a:pPr>
              <a:buFont typeface="Wingdings" panose="05000000000000000000" pitchFamily="2" charset="2"/>
              <a:buChar char="§"/>
            </a:pPr>
            <a:r>
              <a:rPr lang="en-US" dirty="0"/>
              <a:t>Hyperthyroidism speeds up the body's metabolism. That can cause many symptoms, such as weight loss, hand tremors, and rapid or irregular heartbeat</a:t>
            </a:r>
          </a:p>
          <a:p>
            <a:endParaRPr lang="en-US" dirty="0"/>
          </a:p>
        </p:txBody>
      </p:sp>
    </p:spTree>
    <p:extLst>
      <p:ext uri="{BB962C8B-B14F-4D97-AF65-F5344CB8AC3E}">
        <p14:creationId xmlns:p14="http://schemas.microsoft.com/office/powerpoint/2010/main" val="28439472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CC47C-DE03-4D08-A4CB-135493F0ED74}"/>
              </a:ext>
            </a:extLst>
          </p:cNvPr>
          <p:cNvSpPr>
            <a:spLocks noGrp="1"/>
          </p:cNvSpPr>
          <p:nvPr>
            <p:ph type="title"/>
          </p:nvPr>
        </p:nvSpPr>
        <p:spPr/>
        <p:txBody>
          <a:bodyPr/>
          <a:lstStyle/>
          <a:p>
            <a:r>
              <a:rPr lang="en-US" dirty="0"/>
              <a:t>Cushing Syndrome</a:t>
            </a:r>
          </a:p>
        </p:txBody>
      </p:sp>
      <p:sp>
        <p:nvSpPr>
          <p:cNvPr id="3" name="Content Placeholder 2">
            <a:extLst>
              <a:ext uri="{FF2B5EF4-FFF2-40B4-BE49-F238E27FC236}">
                <a16:creationId xmlns:a16="http://schemas.microsoft.com/office/drawing/2014/main" id="{C79589B6-AD2D-414E-B87D-CFF6F6ED0508}"/>
              </a:ext>
            </a:extLst>
          </p:cNvPr>
          <p:cNvSpPr>
            <a:spLocks noGrp="1"/>
          </p:cNvSpPr>
          <p:nvPr>
            <p:ph idx="1"/>
          </p:nvPr>
        </p:nvSpPr>
        <p:spPr/>
        <p:txBody>
          <a:bodyPr/>
          <a:lstStyle/>
          <a:p>
            <a:pPr>
              <a:buFont typeface="Wingdings" panose="05000000000000000000" pitchFamily="2" charset="2"/>
              <a:buChar char="§"/>
            </a:pPr>
            <a:r>
              <a:rPr lang="en-US" dirty="0"/>
              <a:t>Cushing disease (also called Cushing's disease or hypercortisolism) occurs when your body makes too much cortisol, a hormone related to the body's stress response</a:t>
            </a:r>
          </a:p>
          <a:p>
            <a:pPr marL="0" indent="0">
              <a:buNone/>
            </a:pPr>
            <a:endParaRPr lang="en-US" dirty="0"/>
          </a:p>
          <a:p>
            <a:pPr>
              <a:buFont typeface="Wingdings" panose="05000000000000000000" pitchFamily="2" charset="2"/>
              <a:buChar char="§"/>
            </a:pPr>
            <a:r>
              <a:rPr lang="en-US" dirty="0"/>
              <a:t>t's a rare pituitary disorder that is progressive. That means that without treatment, it gets worse over time</a:t>
            </a:r>
          </a:p>
          <a:p>
            <a:endParaRPr lang="en-US" dirty="0"/>
          </a:p>
        </p:txBody>
      </p:sp>
    </p:spTree>
    <p:extLst>
      <p:ext uri="{BB962C8B-B14F-4D97-AF65-F5344CB8AC3E}">
        <p14:creationId xmlns:p14="http://schemas.microsoft.com/office/powerpoint/2010/main" val="1692603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r>
              <a:rPr lang="en-US" dirty="0"/>
              <a:t>Addison’s Disease</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pPr>
              <a:buFont typeface="Wingdings" panose="05000000000000000000" pitchFamily="2" charset="2"/>
              <a:buChar char="§"/>
            </a:pPr>
            <a:r>
              <a:rPr lang="en-US" dirty="0"/>
              <a:t>Addison's disease, also called adrenal insufficiency, is an uncommon illness that occurs when the body doesn't make enough of certain hormones</a:t>
            </a:r>
          </a:p>
          <a:p>
            <a:pPr>
              <a:buFont typeface="Wingdings" panose="05000000000000000000" pitchFamily="2" charset="2"/>
              <a:buChar char="§"/>
            </a:pPr>
            <a:endParaRPr lang="en-US" dirty="0"/>
          </a:p>
          <a:p>
            <a:pPr>
              <a:buFont typeface="Wingdings" panose="05000000000000000000" pitchFamily="2" charset="2"/>
              <a:buChar char="§"/>
            </a:pPr>
            <a:r>
              <a:rPr lang="en-US" dirty="0"/>
              <a:t>In Addison's disease, the adrenal glands make too little cortisol and, often, too little of another hormone, aldosterone</a:t>
            </a:r>
          </a:p>
          <a:p>
            <a:endParaRPr lang="en-US" dirty="0"/>
          </a:p>
        </p:txBody>
      </p:sp>
    </p:spTree>
    <p:extLst>
      <p:ext uri="{BB962C8B-B14F-4D97-AF65-F5344CB8AC3E}">
        <p14:creationId xmlns:p14="http://schemas.microsoft.com/office/powerpoint/2010/main" val="3313780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94656-4AD7-4977-BA14-1A9570CE64D8}"/>
              </a:ext>
            </a:extLst>
          </p:cNvPr>
          <p:cNvSpPr>
            <a:spLocks noGrp="1"/>
          </p:cNvSpPr>
          <p:nvPr>
            <p:ph type="title"/>
          </p:nvPr>
        </p:nvSpPr>
        <p:spPr>
          <a:xfrm>
            <a:off x="838200" y="365126"/>
            <a:ext cx="10515600" cy="755752"/>
          </a:xfrm>
        </p:spPr>
        <p:txBody>
          <a:bodyPr/>
          <a:lstStyle/>
          <a:p>
            <a:r>
              <a:rPr lang="en-US" dirty="0"/>
              <a:t>AGENDA </a:t>
            </a:r>
          </a:p>
        </p:txBody>
      </p:sp>
      <p:sp>
        <p:nvSpPr>
          <p:cNvPr id="3" name="Content Placeholder 2">
            <a:extLst>
              <a:ext uri="{FF2B5EF4-FFF2-40B4-BE49-F238E27FC236}">
                <a16:creationId xmlns:a16="http://schemas.microsoft.com/office/drawing/2014/main" id="{DBB7D2AF-4C7C-42B9-8AF4-EC798DB6DA9E}"/>
              </a:ext>
            </a:extLst>
          </p:cNvPr>
          <p:cNvSpPr>
            <a:spLocks noGrp="1"/>
          </p:cNvSpPr>
          <p:nvPr>
            <p:ph idx="1"/>
          </p:nvPr>
        </p:nvSpPr>
        <p:spPr>
          <a:xfrm>
            <a:off x="838200" y="1017639"/>
            <a:ext cx="10515600" cy="5159324"/>
          </a:xfrm>
        </p:spPr>
        <p:txBody>
          <a:bodyPr/>
          <a:lstStyle/>
          <a:p>
            <a:endParaRPr lang="en-US" dirty="0"/>
          </a:p>
        </p:txBody>
      </p:sp>
    </p:spTree>
    <p:extLst>
      <p:ext uri="{BB962C8B-B14F-4D97-AF65-F5344CB8AC3E}">
        <p14:creationId xmlns:p14="http://schemas.microsoft.com/office/powerpoint/2010/main" val="26698367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r>
              <a:rPr lang="en-US" dirty="0"/>
              <a:t>Polycystic Ovary Syndrome(PCOS)</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pPr>
              <a:buFont typeface="Wingdings" panose="05000000000000000000" pitchFamily="2" charset="2"/>
              <a:buChar char="§"/>
            </a:pPr>
            <a:r>
              <a:rPr lang="en-US" dirty="0"/>
              <a:t>Polycystic ovary syndrome is </a:t>
            </a:r>
            <a:r>
              <a:rPr lang="en-US" b="1" dirty="0"/>
              <a:t>a condition in which your hormones are out of balance(androgens)</a:t>
            </a:r>
          </a:p>
          <a:p>
            <a:pPr>
              <a:buFont typeface="Wingdings" panose="05000000000000000000" pitchFamily="2" charset="2"/>
              <a:buChar char="§"/>
            </a:pPr>
            <a:r>
              <a:rPr lang="en-US" dirty="0"/>
              <a:t>The syndrome is named after cysts which form on the ovaries </a:t>
            </a:r>
          </a:p>
          <a:p>
            <a:pPr>
              <a:buFont typeface="Wingdings" panose="05000000000000000000" pitchFamily="2" charset="2"/>
              <a:buChar char="§"/>
            </a:pPr>
            <a:r>
              <a:rPr lang="en-US" dirty="0"/>
              <a:t>PCOS can be associated with problems such as irregular menstrual cycles, excessive facial and body hair growth, acne, obesity, reduced fertility and increased risk of diabetes</a:t>
            </a:r>
            <a:endParaRPr lang="en-US" b="1" dirty="0"/>
          </a:p>
          <a:p>
            <a:endParaRPr lang="en-US" dirty="0"/>
          </a:p>
        </p:txBody>
      </p:sp>
    </p:spTree>
    <p:extLst>
      <p:ext uri="{BB962C8B-B14F-4D97-AF65-F5344CB8AC3E}">
        <p14:creationId xmlns:p14="http://schemas.microsoft.com/office/powerpoint/2010/main" val="40555398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r>
              <a:rPr lang="en-US" dirty="0"/>
              <a:t>Hyperparathyroidism</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pPr>
              <a:buFont typeface="Wingdings" panose="05000000000000000000" pitchFamily="2" charset="2"/>
              <a:buChar char="§"/>
            </a:pPr>
            <a:r>
              <a:rPr lang="en-US" dirty="0"/>
              <a:t>PCOS can be associated with problems such as irregular menstrual cycles, excessive facial and body hair growth, acne, obesity, reduced fertility and increased risk of diabetes</a:t>
            </a:r>
          </a:p>
          <a:p>
            <a:pPr>
              <a:buFont typeface="Wingdings" panose="05000000000000000000" pitchFamily="2" charset="2"/>
              <a:buChar char="§"/>
            </a:pPr>
            <a:r>
              <a:rPr lang="en-US" dirty="0"/>
              <a:t>There are 4 small glands that make this hormone, which helps your body manage the calcium levels it needs</a:t>
            </a:r>
          </a:p>
          <a:p>
            <a:endParaRPr lang="en-US" dirty="0"/>
          </a:p>
        </p:txBody>
      </p:sp>
    </p:spTree>
    <p:extLst>
      <p:ext uri="{BB962C8B-B14F-4D97-AF65-F5344CB8AC3E}">
        <p14:creationId xmlns:p14="http://schemas.microsoft.com/office/powerpoint/2010/main" val="7902553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r>
              <a:rPr lang="en-US" dirty="0"/>
              <a:t>Hypogonadism</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pPr>
              <a:buFont typeface="Wingdings" panose="05000000000000000000" pitchFamily="2" charset="2"/>
              <a:buChar char="§"/>
            </a:pPr>
            <a:r>
              <a:rPr lang="en-US" dirty="0"/>
              <a:t>Hypogonadism occurs when the body's sex glands (gonads) produce little or no hormones</a:t>
            </a:r>
          </a:p>
          <a:p>
            <a:pPr>
              <a:buFont typeface="Wingdings" panose="05000000000000000000" pitchFamily="2" charset="2"/>
              <a:buChar char="§"/>
            </a:pPr>
            <a:r>
              <a:rPr lang="en-US" dirty="0"/>
              <a:t>In men, these glands are the testes. Low testosterone (male hypogonadism) is a condition </a:t>
            </a:r>
            <a:r>
              <a:rPr lang="en-US" b="1" dirty="0"/>
              <a:t>in which your testicles don't produce enough testosterone</a:t>
            </a:r>
          </a:p>
          <a:p>
            <a:pPr>
              <a:buFont typeface="Wingdings" panose="05000000000000000000" pitchFamily="2" charset="2"/>
              <a:buChar char="§"/>
            </a:pPr>
            <a:r>
              <a:rPr lang="en-US" dirty="0"/>
              <a:t>Hypogonadism in females describes the inadequate function of the ovaries, with impaired production of germ cells (eggs) and sex hormones (estrogen and progesterone)</a:t>
            </a:r>
          </a:p>
          <a:p>
            <a:endParaRPr lang="en-US" dirty="0"/>
          </a:p>
        </p:txBody>
      </p:sp>
    </p:spTree>
    <p:extLst>
      <p:ext uri="{BB962C8B-B14F-4D97-AF65-F5344CB8AC3E}">
        <p14:creationId xmlns:p14="http://schemas.microsoft.com/office/powerpoint/2010/main" val="343870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r>
              <a:rPr lang="en-US" dirty="0"/>
              <a:t>Patient Scheduling </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371600"/>
            <a:ext cx="4294239" cy="4805363"/>
          </a:xfrm>
        </p:spPr>
        <p:txBody>
          <a:bodyPr/>
          <a:lstStyle/>
          <a:p>
            <a:r>
              <a:rPr lang="en-US" dirty="0"/>
              <a:t>What is Patient Scheduling</a:t>
            </a:r>
          </a:p>
          <a:p>
            <a:r>
              <a:rPr lang="en-US" dirty="0"/>
              <a:t>Reschedule</a:t>
            </a:r>
          </a:p>
          <a:p>
            <a:r>
              <a:rPr lang="en-US" dirty="0"/>
              <a:t>Cancel Appointment </a:t>
            </a:r>
          </a:p>
          <a:p>
            <a:r>
              <a:rPr lang="en-US" dirty="0"/>
              <a:t>No show </a:t>
            </a:r>
          </a:p>
          <a:p>
            <a:r>
              <a:rPr lang="en-US" dirty="0"/>
              <a:t>Check In </a:t>
            </a:r>
          </a:p>
          <a:p>
            <a:r>
              <a:rPr lang="en-US" dirty="0"/>
              <a:t>Check Out </a:t>
            </a:r>
          </a:p>
        </p:txBody>
      </p:sp>
      <p:pic>
        <p:nvPicPr>
          <p:cNvPr id="4" name="Picture 3">
            <a:extLst>
              <a:ext uri="{FF2B5EF4-FFF2-40B4-BE49-F238E27FC236}">
                <a16:creationId xmlns:a16="http://schemas.microsoft.com/office/drawing/2014/main" id="{3501B344-68C2-4A72-81C4-DE8622F2499C}"/>
              </a:ext>
            </a:extLst>
          </p:cNvPr>
          <p:cNvPicPr>
            <a:picLocks noChangeAspect="1"/>
          </p:cNvPicPr>
          <p:nvPr/>
        </p:nvPicPr>
        <p:blipFill rotWithShape="1">
          <a:blip r:embed="rId2"/>
          <a:srcRect l="10048" t="12615" r="11543" b="8482"/>
          <a:stretch/>
        </p:blipFill>
        <p:spPr>
          <a:xfrm>
            <a:off x="7256207" y="265472"/>
            <a:ext cx="4675238" cy="4704735"/>
          </a:xfrm>
          <a:prstGeom prst="rect">
            <a:avLst/>
          </a:prstGeom>
        </p:spPr>
      </p:pic>
      <p:pic>
        <p:nvPicPr>
          <p:cNvPr id="5" name="Picture 4">
            <a:extLst>
              <a:ext uri="{FF2B5EF4-FFF2-40B4-BE49-F238E27FC236}">
                <a16:creationId xmlns:a16="http://schemas.microsoft.com/office/drawing/2014/main" id="{D18011AB-1BE1-4334-BA78-73600ECF5982}"/>
              </a:ext>
            </a:extLst>
          </p:cNvPr>
          <p:cNvPicPr>
            <a:picLocks noChangeAspect="1"/>
          </p:cNvPicPr>
          <p:nvPr/>
        </p:nvPicPr>
        <p:blipFill>
          <a:blip r:embed="rId3"/>
          <a:stretch>
            <a:fillRect/>
          </a:stretch>
        </p:blipFill>
        <p:spPr>
          <a:xfrm>
            <a:off x="3719359" y="2845671"/>
            <a:ext cx="3791331" cy="3555130"/>
          </a:xfrm>
          <a:prstGeom prst="rect">
            <a:avLst/>
          </a:prstGeom>
        </p:spPr>
      </p:pic>
    </p:spTree>
    <p:extLst>
      <p:ext uri="{BB962C8B-B14F-4D97-AF65-F5344CB8AC3E}">
        <p14:creationId xmlns:p14="http://schemas.microsoft.com/office/powerpoint/2010/main" val="1787508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147484"/>
            <a:ext cx="10515600" cy="855406"/>
          </a:xfrm>
        </p:spPr>
        <p:txBody>
          <a:bodyPr/>
          <a:lstStyle/>
          <a:p>
            <a:r>
              <a:rPr lang="en-US" dirty="0"/>
              <a:t>Patient Demographics</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061884"/>
            <a:ext cx="10515600" cy="5115079"/>
          </a:xfrm>
        </p:spPr>
        <p:txBody>
          <a:bodyPr/>
          <a:lstStyle/>
          <a:p>
            <a:r>
              <a:rPr lang="en-US" dirty="0"/>
              <a:t>Patient Status</a:t>
            </a:r>
          </a:p>
          <a:p>
            <a:r>
              <a:rPr lang="en-US" dirty="0"/>
              <a:t>Insurance Information</a:t>
            </a:r>
          </a:p>
          <a:p>
            <a:r>
              <a:rPr lang="en-US" dirty="0"/>
              <a:t>Patient Information</a:t>
            </a:r>
          </a:p>
          <a:p>
            <a:pPr lvl="1">
              <a:buFont typeface="Courier New" panose="02070309020205020404" pitchFamily="49" charset="0"/>
              <a:buChar char="o"/>
            </a:pPr>
            <a:r>
              <a:rPr lang="en-US" dirty="0"/>
              <a:t>Mandatory </a:t>
            </a:r>
            <a:r>
              <a:rPr lang="en-US" dirty="0" err="1"/>
              <a:t>Inforamtion</a:t>
            </a:r>
            <a:endParaRPr lang="en-US" dirty="0"/>
          </a:p>
          <a:p>
            <a:pPr lvl="1">
              <a:buFont typeface="Courier New" panose="02070309020205020404" pitchFamily="49" charset="0"/>
              <a:buChar char="o"/>
            </a:pPr>
            <a:r>
              <a:rPr lang="en-US" dirty="0"/>
              <a:t>Optional Information</a:t>
            </a:r>
          </a:p>
        </p:txBody>
      </p:sp>
    </p:spTree>
    <p:extLst>
      <p:ext uri="{BB962C8B-B14F-4D97-AF65-F5344CB8AC3E}">
        <p14:creationId xmlns:p14="http://schemas.microsoft.com/office/powerpoint/2010/main" val="1034903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235973"/>
            <a:ext cx="10515600" cy="781665"/>
          </a:xfrm>
        </p:spPr>
        <p:txBody>
          <a:bodyPr/>
          <a:lstStyle/>
          <a:p>
            <a:r>
              <a:rPr lang="en-US" dirty="0"/>
              <a:t>Eligibility Verification</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165123"/>
            <a:ext cx="10515600" cy="5442154"/>
          </a:xfrm>
        </p:spPr>
        <p:txBody>
          <a:bodyPr/>
          <a:lstStyle/>
          <a:p>
            <a:pPr>
              <a:buFont typeface="Wingdings" panose="05000000000000000000" pitchFamily="2" charset="2"/>
              <a:buChar char="§"/>
            </a:pPr>
            <a:r>
              <a:rPr lang="en-US" dirty="0"/>
              <a:t>Insurance Eligibility</a:t>
            </a:r>
          </a:p>
          <a:p>
            <a:pPr>
              <a:buFont typeface="Wingdings" panose="05000000000000000000" pitchFamily="2" charset="2"/>
              <a:buChar char="§"/>
            </a:pPr>
            <a:r>
              <a:rPr lang="en-US" dirty="0"/>
              <a:t>Insurance Benefits</a:t>
            </a:r>
          </a:p>
          <a:p>
            <a:pPr>
              <a:buFont typeface="Wingdings" panose="05000000000000000000" pitchFamily="2" charset="2"/>
              <a:buChar char="§"/>
            </a:pPr>
            <a:r>
              <a:rPr lang="en-US" dirty="0"/>
              <a:t>Co-Pay </a:t>
            </a:r>
          </a:p>
          <a:p>
            <a:pPr>
              <a:buFont typeface="Wingdings" panose="05000000000000000000" pitchFamily="2" charset="2"/>
              <a:buChar char="§"/>
            </a:pPr>
            <a:r>
              <a:rPr lang="en-US" dirty="0"/>
              <a:t>Co-Insurance </a:t>
            </a:r>
          </a:p>
          <a:p>
            <a:pPr>
              <a:buFont typeface="Wingdings" panose="05000000000000000000" pitchFamily="2" charset="2"/>
              <a:buChar char="§"/>
            </a:pPr>
            <a:r>
              <a:rPr lang="en-US" dirty="0"/>
              <a:t>Deductibles</a:t>
            </a:r>
          </a:p>
          <a:p>
            <a:pPr>
              <a:buFont typeface="Wingdings" panose="05000000000000000000" pitchFamily="2" charset="2"/>
              <a:buChar char="§"/>
            </a:pPr>
            <a:r>
              <a:rPr lang="en-US" dirty="0"/>
              <a:t>Best Practices for Eligibility</a:t>
            </a:r>
          </a:p>
          <a:p>
            <a:pPr marL="1428750" lvl="2" indent="-514350">
              <a:buFont typeface="+mj-lt"/>
              <a:buAutoNum type="romanLcPeriod"/>
            </a:pPr>
            <a:r>
              <a:rPr lang="en-US" dirty="0"/>
              <a:t>Timely Verification</a:t>
            </a:r>
          </a:p>
          <a:p>
            <a:pPr marL="1428750" lvl="2" indent="-514350">
              <a:buFont typeface="+mj-lt"/>
              <a:buAutoNum type="romanLcPeriod"/>
            </a:pPr>
            <a:r>
              <a:rPr lang="en-US" dirty="0"/>
              <a:t>Accurate Data Entry</a:t>
            </a:r>
          </a:p>
          <a:p>
            <a:pPr marL="1428750" lvl="2" indent="-514350">
              <a:buFont typeface="+mj-lt"/>
              <a:buAutoNum type="romanLcPeriod"/>
            </a:pPr>
            <a:r>
              <a:rPr lang="en-US" dirty="0"/>
              <a:t>Communication with Insurance Provider </a:t>
            </a:r>
          </a:p>
          <a:p>
            <a:pPr marL="1428750" lvl="2" indent="-514350">
              <a:buFont typeface="+mj-lt"/>
              <a:buAutoNum type="romanLcPeriod"/>
            </a:pPr>
            <a:r>
              <a:rPr lang="en-US" dirty="0"/>
              <a:t>Thorough Documentation</a:t>
            </a:r>
          </a:p>
          <a:p>
            <a:pPr marL="1428750" lvl="2" indent="-514350">
              <a:buFont typeface="+mj-lt"/>
              <a:buAutoNum type="romanLcPeriod"/>
            </a:pPr>
            <a:r>
              <a:rPr lang="en-US" dirty="0"/>
              <a:t>Regular Training Updates for Staff</a:t>
            </a:r>
          </a:p>
          <a:p>
            <a:pPr marL="914400" lvl="2" indent="0">
              <a:buNone/>
            </a:pPr>
            <a:endParaRPr lang="en-US" dirty="0"/>
          </a:p>
          <a:p>
            <a:pPr marL="1428750" lvl="2" indent="-514350">
              <a:buFont typeface="+mj-lt"/>
              <a:buAutoNum type="romanLcPeriod"/>
            </a:pPr>
            <a:endParaRPr lang="en-US" dirty="0"/>
          </a:p>
          <a:p>
            <a:pPr marL="1428750" lvl="2" indent="-514350">
              <a:buFont typeface="+mj-lt"/>
              <a:buAutoNum type="romanLcPeriod"/>
            </a:pPr>
            <a:endParaRPr lang="en-US" dirty="0"/>
          </a:p>
          <a:p>
            <a:pPr marL="1428750" lvl="2" indent="-514350">
              <a:buFont typeface="+mj-lt"/>
              <a:buAutoNum type="romanLcPeriod"/>
            </a:pPr>
            <a:endParaRPr lang="en-US" dirty="0"/>
          </a:p>
          <a:p>
            <a:pPr marL="1428750" lvl="2" indent="-514350">
              <a:buFont typeface="+mj-lt"/>
              <a:buAutoNum type="romanLcPeriod"/>
            </a:pPr>
            <a:endParaRPr lang="en-US" dirty="0"/>
          </a:p>
        </p:txBody>
      </p:sp>
    </p:spTree>
    <p:extLst>
      <p:ext uri="{BB962C8B-B14F-4D97-AF65-F5344CB8AC3E}">
        <p14:creationId xmlns:p14="http://schemas.microsoft.com/office/powerpoint/2010/main" val="41611471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162233"/>
            <a:ext cx="10515600" cy="766915"/>
          </a:xfrm>
        </p:spPr>
        <p:txBody>
          <a:bodyPr/>
          <a:lstStyle/>
          <a:p>
            <a:r>
              <a:rPr lang="en-US" dirty="0"/>
              <a:t>Patient Encounter</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135626"/>
            <a:ext cx="10515600" cy="5041337"/>
          </a:xfrm>
        </p:spPr>
        <p:txBody>
          <a:bodyPr/>
          <a:lstStyle/>
          <a:p>
            <a:r>
              <a:rPr lang="en-US" dirty="0"/>
              <a:t>Types of Encounter</a:t>
            </a:r>
          </a:p>
          <a:p>
            <a:pPr marL="971550" lvl="1" indent="-514350">
              <a:buFont typeface="+mj-lt"/>
              <a:buAutoNum type="romanLcPeriod"/>
            </a:pPr>
            <a:r>
              <a:rPr lang="en-US" dirty="0"/>
              <a:t>Face to Face Encounter </a:t>
            </a:r>
          </a:p>
          <a:p>
            <a:pPr marL="971550" lvl="1" indent="-514350">
              <a:buFont typeface="+mj-lt"/>
              <a:buAutoNum type="romanLcPeriod"/>
            </a:pPr>
            <a:r>
              <a:rPr lang="en-US" dirty="0"/>
              <a:t>Telemedicine Encounter</a:t>
            </a:r>
          </a:p>
          <a:p>
            <a:pPr marL="971550" lvl="1" indent="-514350">
              <a:buFont typeface="+mj-lt"/>
              <a:buAutoNum type="romanLcPeriod"/>
            </a:pPr>
            <a:r>
              <a:rPr lang="en-US" dirty="0"/>
              <a:t>Emergency Room Encounter </a:t>
            </a:r>
          </a:p>
          <a:p>
            <a:pPr marL="971550" lvl="1" indent="-514350">
              <a:buFont typeface="+mj-lt"/>
              <a:buAutoNum type="romanLcPeriod"/>
            </a:pPr>
            <a:r>
              <a:rPr lang="en-US" dirty="0"/>
              <a:t>Outpatient Encounter</a:t>
            </a:r>
          </a:p>
          <a:p>
            <a:pPr marL="971550" lvl="1" indent="-514350">
              <a:buFont typeface="+mj-lt"/>
              <a:buAutoNum type="romanLcPeriod"/>
            </a:pPr>
            <a:r>
              <a:rPr lang="en-US" dirty="0"/>
              <a:t>Inpatient Encounter </a:t>
            </a:r>
          </a:p>
          <a:p>
            <a:pPr marL="971550" lvl="1" indent="-514350">
              <a:buFont typeface="+mj-lt"/>
              <a:buAutoNum type="romanLcPeriod"/>
            </a:pPr>
            <a:r>
              <a:rPr lang="en-US" dirty="0"/>
              <a:t>Specialist Encounter </a:t>
            </a:r>
          </a:p>
          <a:p>
            <a:pPr marL="971550" lvl="1" indent="-514350">
              <a:buFont typeface="+mj-lt"/>
              <a:buAutoNum type="romanLcPeriod"/>
            </a:pPr>
            <a:endParaRPr lang="en-US" dirty="0"/>
          </a:p>
        </p:txBody>
      </p:sp>
    </p:spTree>
    <p:extLst>
      <p:ext uri="{BB962C8B-B14F-4D97-AF65-F5344CB8AC3E}">
        <p14:creationId xmlns:p14="http://schemas.microsoft.com/office/powerpoint/2010/main" val="37546258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0F9982-8ED0-4151-A235-C43E42185A6A}"/>
              </a:ext>
            </a:extLst>
          </p:cNvPr>
          <p:cNvSpPr>
            <a:spLocks noGrp="1"/>
          </p:cNvSpPr>
          <p:nvPr>
            <p:ph idx="1"/>
          </p:nvPr>
        </p:nvSpPr>
        <p:spPr>
          <a:xfrm>
            <a:off x="838200" y="353962"/>
            <a:ext cx="10515600" cy="5823002"/>
          </a:xfrm>
        </p:spPr>
        <p:txBody>
          <a:bodyPr>
            <a:normAutofit fontScale="25000" lnSpcReduction="20000"/>
          </a:bodyPr>
          <a:lstStyle/>
          <a:p>
            <a:pPr marL="1028700" lvl="1" indent="-571500">
              <a:buFont typeface="+mj-lt"/>
              <a:buAutoNum type="romanLcPeriod"/>
            </a:pPr>
            <a:endParaRPr lang="en-US" dirty="0"/>
          </a:p>
          <a:p>
            <a:pPr marL="1028700" lvl="1" indent="-571500">
              <a:buFont typeface="+mj-lt"/>
              <a:buAutoNum type="romanLcPeriod"/>
            </a:pPr>
            <a:endParaRPr lang="en-US" dirty="0"/>
          </a:p>
          <a:p>
            <a:pPr marL="1028700" lvl="1" indent="-571500">
              <a:buFont typeface="+mj-lt"/>
              <a:buAutoNum type="romanLcPeriod"/>
            </a:pPr>
            <a:endParaRPr lang="en-US" dirty="0"/>
          </a:p>
          <a:p>
            <a:pPr>
              <a:buFont typeface="Wingdings" panose="05000000000000000000" pitchFamily="2" charset="2"/>
              <a:buChar char="§"/>
            </a:pPr>
            <a:r>
              <a:rPr lang="en-US" sz="11200" dirty="0"/>
              <a:t>Key Components In Patient Encounter </a:t>
            </a:r>
          </a:p>
          <a:p>
            <a:pPr marL="1028700" lvl="1" indent="-571500">
              <a:buFont typeface="+mj-lt"/>
              <a:buAutoNum type="romanLcPeriod"/>
            </a:pPr>
            <a:r>
              <a:rPr lang="en-US" sz="7200" dirty="0"/>
              <a:t>Chief Complaint(CC)</a:t>
            </a:r>
          </a:p>
          <a:p>
            <a:pPr marL="1028700" lvl="1" indent="-571500">
              <a:buFont typeface="+mj-lt"/>
              <a:buAutoNum type="romanLcPeriod"/>
            </a:pPr>
            <a:r>
              <a:rPr lang="en-US" sz="7200" dirty="0"/>
              <a:t>Diagnosis And Assessment </a:t>
            </a:r>
          </a:p>
          <a:p>
            <a:pPr marL="1028700" lvl="1" indent="-571500">
              <a:buFont typeface="+mj-lt"/>
              <a:buAutoNum type="romanLcPeriod"/>
            </a:pPr>
            <a:r>
              <a:rPr lang="en-US" sz="7200" dirty="0"/>
              <a:t> Treatment Plan </a:t>
            </a:r>
          </a:p>
          <a:p>
            <a:pPr marL="1028700" lvl="1" indent="-571500">
              <a:buFont typeface="+mj-lt"/>
              <a:buAutoNum type="romanLcPeriod"/>
            </a:pPr>
            <a:r>
              <a:rPr lang="en-US" sz="7200" dirty="0"/>
              <a:t>Communication and Education</a:t>
            </a:r>
          </a:p>
          <a:p>
            <a:pPr marL="1028700" lvl="1" indent="-571500">
              <a:buFont typeface="+mj-lt"/>
              <a:buAutoNum type="romanLcPeriod"/>
            </a:pPr>
            <a:r>
              <a:rPr lang="en-US" sz="7200" dirty="0"/>
              <a:t>Documentation</a:t>
            </a:r>
          </a:p>
          <a:p>
            <a:pPr marL="1028700" lvl="1" indent="-571500">
              <a:buFont typeface="+mj-lt"/>
              <a:buAutoNum type="romanLcPeriod"/>
            </a:pPr>
            <a:r>
              <a:rPr lang="en-US" sz="7200" dirty="0"/>
              <a:t>Follow-up Plan	</a:t>
            </a:r>
          </a:p>
          <a:p>
            <a:pPr marL="1028700" lvl="1" indent="-571500">
              <a:buFont typeface="+mj-lt"/>
              <a:buAutoNum type="romanLcPeriod"/>
            </a:pPr>
            <a:endParaRPr lang="en-US" sz="7200" dirty="0"/>
          </a:p>
          <a:p>
            <a:pPr marL="457200" lvl="1" indent="0">
              <a:buNone/>
            </a:pPr>
            <a:endParaRPr lang="en-US" sz="7200" dirty="0"/>
          </a:p>
          <a:p>
            <a:pPr>
              <a:buFont typeface="Wingdings" panose="05000000000000000000" pitchFamily="2" charset="2"/>
              <a:buChar char="§"/>
            </a:pPr>
            <a:r>
              <a:rPr lang="en-US" sz="11200" dirty="0"/>
              <a:t>Impact of Technology on Patient Encounter </a:t>
            </a:r>
          </a:p>
          <a:p>
            <a:pPr lvl="1">
              <a:buFont typeface="Courier New" panose="02070309020205020404" pitchFamily="49" charset="0"/>
              <a:buChar char="o"/>
            </a:pPr>
            <a:r>
              <a:rPr lang="en-US" sz="7200" dirty="0"/>
              <a:t>EHR</a:t>
            </a:r>
          </a:p>
          <a:p>
            <a:pPr lvl="1">
              <a:buFont typeface="Courier New" panose="02070309020205020404" pitchFamily="49" charset="0"/>
              <a:buChar char="o"/>
            </a:pPr>
            <a:r>
              <a:rPr lang="en-US" sz="7200" dirty="0"/>
              <a:t>Telemedicine Platforms </a:t>
            </a:r>
          </a:p>
          <a:p>
            <a:pPr lvl="1">
              <a:buFont typeface="Courier New" panose="02070309020205020404" pitchFamily="49" charset="0"/>
              <a:buChar char="o"/>
            </a:pPr>
            <a:r>
              <a:rPr lang="en-US" sz="7200" dirty="0"/>
              <a:t>Mobile Health Applications </a:t>
            </a:r>
          </a:p>
          <a:p>
            <a:pPr lvl="1">
              <a:buFont typeface="Courier New" panose="02070309020205020404" pitchFamily="49" charset="0"/>
              <a:buChar char="o"/>
            </a:pPr>
            <a:r>
              <a:rPr lang="en-US" sz="7200" dirty="0"/>
              <a:t>Efficiency and Quality Enhancement </a:t>
            </a:r>
          </a:p>
          <a:p>
            <a:pPr lvl="1">
              <a:buFont typeface="Courier New" panose="02070309020205020404" pitchFamily="49" charset="0"/>
              <a:buChar char="o"/>
            </a:pPr>
            <a:r>
              <a:rPr lang="en-US" sz="7200" dirty="0"/>
              <a:t>Data Security and Privacy</a:t>
            </a:r>
          </a:p>
          <a:p>
            <a:pPr marL="0" indent="0">
              <a:buNone/>
            </a:pPr>
            <a:r>
              <a:rPr lang="en-US" sz="11200" dirty="0"/>
              <a:t>	</a:t>
            </a:r>
          </a:p>
          <a:p>
            <a:pPr marL="914400" lvl="2" indent="0">
              <a:buNone/>
            </a:pPr>
            <a:r>
              <a:rPr lang="en-US" dirty="0"/>
              <a:t>																							</a:t>
            </a:r>
          </a:p>
          <a:p>
            <a:pPr lvl="2">
              <a:buFont typeface="Courier New" panose="02070309020205020404" pitchFamily="49" charset="0"/>
              <a:buChar char="o"/>
            </a:pPr>
            <a:endParaRPr lang="en-US" dirty="0"/>
          </a:p>
          <a:p>
            <a:pPr marL="1371600" lvl="3" indent="0">
              <a:buNone/>
            </a:pPr>
            <a:r>
              <a:rPr lang="en-US" dirty="0"/>
              <a:t>	</a:t>
            </a:r>
          </a:p>
        </p:txBody>
      </p:sp>
    </p:spTree>
    <p:extLst>
      <p:ext uri="{BB962C8B-B14F-4D97-AF65-F5344CB8AC3E}">
        <p14:creationId xmlns:p14="http://schemas.microsoft.com/office/powerpoint/2010/main" val="36391913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365126"/>
            <a:ext cx="2834148" cy="519778"/>
          </a:xfrm>
        </p:spPr>
        <p:txBody>
          <a:bodyPr>
            <a:normAutofit fontScale="90000"/>
          </a:bodyPr>
          <a:lstStyle/>
          <a:p>
            <a:r>
              <a:rPr lang="en-US" dirty="0"/>
              <a:t>Charge Entry</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427703" y="884902"/>
            <a:ext cx="11444749" cy="5751871"/>
          </a:xfrm>
        </p:spPr>
        <p:txBody>
          <a:bodyPr/>
          <a:lstStyle/>
          <a:p>
            <a:endParaRPr lang="en-US" dirty="0"/>
          </a:p>
          <a:p>
            <a:r>
              <a:rPr lang="en-US" dirty="0"/>
              <a:t>What Is Charge Entry</a:t>
            </a:r>
          </a:p>
          <a:p>
            <a:r>
              <a:rPr lang="en-US" dirty="0"/>
              <a:t>Medical Coding </a:t>
            </a:r>
          </a:p>
          <a:p>
            <a:pPr lvl="1">
              <a:buFont typeface="Courier New" panose="02070309020205020404" pitchFamily="49" charset="0"/>
              <a:buChar char="o"/>
            </a:pPr>
            <a:r>
              <a:rPr lang="en-US" dirty="0"/>
              <a:t>ICD		</a:t>
            </a:r>
          </a:p>
          <a:p>
            <a:pPr lvl="1">
              <a:buFont typeface="Courier New" panose="02070309020205020404" pitchFamily="49" charset="0"/>
              <a:buChar char="o"/>
            </a:pPr>
            <a:r>
              <a:rPr lang="en-US" dirty="0"/>
              <a:t>CPT</a:t>
            </a:r>
          </a:p>
          <a:p>
            <a:pPr lvl="1">
              <a:buFont typeface="Courier New" panose="02070309020205020404" pitchFamily="49" charset="0"/>
              <a:buChar char="o"/>
            </a:pPr>
            <a:r>
              <a:rPr lang="en-US" dirty="0"/>
              <a:t>Modifiers</a:t>
            </a:r>
          </a:p>
          <a:p>
            <a:pPr>
              <a:buFont typeface="Wingdings" panose="05000000000000000000" pitchFamily="2" charset="2"/>
              <a:buChar char="§"/>
            </a:pPr>
            <a:r>
              <a:rPr lang="en-US" dirty="0"/>
              <a:t>Entering Data In Charge Sheet </a:t>
            </a:r>
          </a:p>
        </p:txBody>
      </p:sp>
    </p:spTree>
    <p:extLst>
      <p:ext uri="{BB962C8B-B14F-4D97-AF65-F5344CB8AC3E}">
        <p14:creationId xmlns:p14="http://schemas.microsoft.com/office/powerpoint/2010/main" val="27933442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132735"/>
            <a:ext cx="4603955" cy="825911"/>
          </a:xfrm>
        </p:spPr>
        <p:txBody>
          <a:bodyPr>
            <a:normAutofit/>
          </a:bodyPr>
          <a:lstStyle/>
          <a:p>
            <a:r>
              <a:rPr lang="en-US" dirty="0"/>
              <a:t>Payment Posting </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280219" y="1091381"/>
            <a:ext cx="11562735" cy="5515896"/>
          </a:xfrm>
        </p:spPr>
        <p:txBody>
          <a:bodyPr/>
          <a:lstStyle/>
          <a:p>
            <a:pPr>
              <a:buFont typeface="Wingdings" panose="05000000000000000000" pitchFamily="2" charset="2"/>
              <a:buChar char="§"/>
            </a:pPr>
            <a:r>
              <a:rPr lang="en-US" dirty="0"/>
              <a:t>What is Payment Posting </a:t>
            </a:r>
          </a:p>
          <a:p>
            <a:pPr>
              <a:buFont typeface="Wingdings" panose="05000000000000000000" pitchFamily="2" charset="2"/>
              <a:buChar char="§"/>
            </a:pPr>
            <a:r>
              <a:rPr lang="en-US" dirty="0"/>
              <a:t>Payments Methods </a:t>
            </a:r>
          </a:p>
          <a:p>
            <a:pPr lvl="1">
              <a:buFont typeface="Courier New" panose="02070309020205020404" pitchFamily="49" charset="0"/>
              <a:buChar char="o"/>
            </a:pPr>
            <a:r>
              <a:rPr lang="en-US" dirty="0"/>
              <a:t>Payment By Check </a:t>
            </a:r>
          </a:p>
          <a:p>
            <a:pPr lvl="1">
              <a:buFont typeface="Courier New" panose="02070309020205020404" pitchFamily="49" charset="0"/>
              <a:buChar char="o"/>
            </a:pPr>
            <a:r>
              <a:rPr lang="en-US" dirty="0"/>
              <a:t>Payment By EFT</a:t>
            </a:r>
          </a:p>
          <a:p>
            <a:pPr lvl="1">
              <a:buFont typeface="Courier New" panose="02070309020205020404" pitchFamily="49" charset="0"/>
              <a:buChar char="o"/>
            </a:pPr>
            <a:r>
              <a:rPr lang="en-US" dirty="0"/>
              <a:t>Payment By Credit Card</a:t>
            </a:r>
          </a:p>
          <a:p>
            <a:pPr>
              <a:buFont typeface="Wingdings" panose="05000000000000000000" pitchFamily="2" charset="2"/>
              <a:buChar char="§"/>
            </a:pPr>
            <a:r>
              <a:rPr lang="en-US" dirty="0"/>
              <a:t>Claim Payment Breakup</a:t>
            </a:r>
          </a:p>
          <a:p>
            <a:pPr lvl="1">
              <a:buFont typeface="Courier New" panose="02070309020205020404" pitchFamily="49" charset="0"/>
              <a:buChar char="o"/>
            </a:pPr>
            <a:r>
              <a:rPr lang="en-US" dirty="0"/>
              <a:t>Allowed Amount (AA)</a:t>
            </a:r>
          </a:p>
          <a:p>
            <a:pPr lvl="1">
              <a:buFont typeface="Courier New" panose="02070309020205020404" pitchFamily="49" charset="0"/>
              <a:buChar char="o"/>
            </a:pPr>
            <a:r>
              <a:rPr lang="en-US" dirty="0"/>
              <a:t>Paid Amount (PA)</a:t>
            </a:r>
          </a:p>
          <a:p>
            <a:pPr lvl="1">
              <a:buFont typeface="Courier New" panose="02070309020205020404" pitchFamily="49" charset="0"/>
              <a:buChar char="o"/>
            </a:pPr>
            <a:r>
              <a:rPr lang="en-US" dirty="0"/>
              <a:t>Patient Responsibility(PR) </a:t>
            </a:r>
          </a:p>
          <a:p>
            <a:pPr lvl="1">
              <a:buFont typeface="Courier New" panose="02070309020205020404" pitchFamily="49" charset="0"/>
              <a:buChar char="o"/>
            </a:pPr>
            <a:r>
              <a:rPr lang="en-US" dirty="0"/>
              <a:t>Write-off</a:t>
            </a:r>
          </a:p>
        </p:txBody>
      </p:sp>
    </p:spTree>
    <p:extLst>
      <p:ext uri="{BB962C8B-B14F-4D97-AF65-F5344CB8AC3E}">
        <p14:creationId xmlns:p14="http://schemas.microsoft.com/office/powerpoint/2010/main" val="291831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Free vector hand drawn flat design thyroid illustration">
            <a:extLst>
              <a:ext uri="{FF2B5EF4-FFF2-40B4-BE49-F238E27FC236}">
                <a16:creationId xmlns:a16="http://schemas.microsoft.com/office/drawing/2014/main" id="{04F570A9-A283-4CBC-829D-D78BE4B0F3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9350" y="507635"/>
            <a:ext cx="5962650" cy="59626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1B3EA9-93B9-4EDD-8D6E-2F60913D20DD}"/>
              </a:ext>
            </a:extLst>
          </p:cNvPr>
          <p:cNvSpPr>
            <a:spLocks noGrp="1"/>
          </p:cNvSpPr>
          <p:nvPr>
            <p:ph type="title"/>
          </p:nvPr>
        </p:nvSpPr>
        <p:spPr>
          <a:xfrm>
            <a:off x="4302176" y="0"/>
            <a:ext cx="4991725" cy="974362"/>
          </a:xfrm>
        </p:spPr>
        <p:txBody>
          <a:bodyPr>
            <a:normAutofit fontScale="90000"/>
          </a:bodyPr>
          <a:lstStyle/>
          <a:p>
            <a:r>
              <a:rPr lang="en-US" b="1" dirty="0"/>
              <a:t>			</a:t>
            </a:r>
            <a:br>
              <a:rPr lang="en-US" b="1" dirty="0"/>
            </a:br>
            <a:r>
              <a:rPr lang="en-US" b="1" dirty="0"/>
              <a:t>ENDOCRINE SYSTEM </a:t>
            </a:r>
          </a:p>
        </p:txBody>
      </p:sp>
      <p:pic>
        <p:nvPicPr>
          <p:cNvPr id="1032" name="Picture 8" descr="Vector human endocrine system">
            <a:extLst>
              <a:ext uri="{FF2B5EF4-FFF2-40B4-BE49-F238E27FC236}">
                <a16:creationId xmlns:a16="http://schemas.microsoft.com/office/drawing/2014/main" id="{E8362559-370B-4522-8C08-5A61B5A3610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446" r="10023"/>
          <a:stretch/>
        </p:blipFill>
        <p:spPr bwMode="auto">
          <a:xfrm>
            <a:off x="-1558977" y="895350"/>
            <a:ext cx="7794885" cy="5962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21258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365125"/>
            <a:ext cx="10515600" cy="696759"/>
          </a:xfrm>
        </p:spPr>
        <p:txBody>
          <a:bodyPr/>
          <a:lstStyle/>
          <a:p>
            <a:r>
              <a:rPr lang="en-US" dirty="0"/>
              <a:t>AR-Follow up</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165124"/>
            <a:ext cx="10515600" cy="5530644"/>
          </a:xfrm>
        </p:spPr>
        <p:txBody>
          <a:bodyPr/>
          <a:lstStyle/>
          <a:p>
            <a:pPr>
              <a:buFont typeface="Wingdings" panose="05000000000000000000" pitchFamily="2" charset="2"/>
              <a:buChar char="§"/>
            </a:pPr>
            <a:r>
              <a:rPr lang="en-US" dirty="0"/>
              <a:t>Introduction</a:t>
            </a:r>
          </a:p>
          <a:p>
            <a:pPr>
              <a:buFont typeface="Wingdings" panose="05000000000000000000" pitchFamily="2" charset="2"/>
              <a:buChar char="§"/>
            </a:pPr>
            <a:r>
              <a:rPr lang="en-US" dirty="0"/>
              <a:t>Importance Of AR-follow up</a:t>
            </a:r>
          </a:p>
          <a:p>
            <a:pPr>
              <a:buFont typeface="Wingdings" panose="05000000000000000000" pitchFamily="2" charset="2"/>
              <a:buChar char="§"/>
            </a:pPr>
            <a:r>
              <a:rPr lang="en-US" dirty="0"/>
              <a:t>Key Objectives</a:t>
            </a:r>
          </a:p>
          <a:p>
            <a:pPr lvl="1">
              <a:buFont typeface="Courier New" panose="02070309020205020404" pitchFamily="49" charset="0"/>
              <a:buChar char="o"/>
            </a:pPr>
            <a:r>
              <a:rPr lang="en-US" dirty="0"/>
              <a:t>Timely Collection</a:t>
            </a:r>
          </a:p>
          <a:p>
            <a:pPr lvl="1">
              <a:buFont typeface="Courier New" panose="02070309020205020404" pitchFamily="49" charset="0"/>
              <a:buChar char="o"/>
            </a:pPr>
            <a:r>
              <a:rPr lang="en-US" dirty="0"/>
              <a:t>Aging Reduction</a:t>
            </a:r>
          </a:p>
          <a:p>
            <a:pPr lvl="1">
              <a:buFont typeface="Courier New" panose="02070309020205020404" pitchFamily="49" charset="0"/>
              <a:buChar char="o"/>
            </a:pPr>
            <a:r>
              <a:rPr lang="en-US" dirty="0"/>
              <a:t>Bad Dept Minimization</a:t>
            </a:r>
          </a:p>
          <a:p>
            <a:pPr>
              <a:buFont typeface="Wingdings" panose="05000000000000000000" pitchFamily="2" charset="2"/>
              <a:buChar char="§"/>
            </a:pPr>
            <a:r>
              <a:rPr lang="en-US" dirty="0"/>
              <a:t>AR Aging Categories</a:t>
            </a:r>
          </a:p>
          <a:p>
            <a:pPr marL="971550" lvl="1" indent="-514350">
              <a:buFont typeface="+mj-lt"/>
              <a:buAutoNum type="arabicPeriod"/>
            </a:pPr>
            <a:r>
              <a:rPr lang="en-US" dirty="0"/>
              <a:t>0-30 days</a:t>
            </a:r>
          </a:p>
          <a:p>
            <a:pPr marL="971550" lvl="1" indent="-514350">
              <a:buFont typeface="+mj-lt"/>
              <a:buAutoNum type="arabicPeriod"/>
            </a:pPr>
            <a:r>
              <a:rPr lang="en-US" dirty="0"/>
              <a:t>31-60 days</a:t>
            </a:r>
          </a:p>
          <a:p>
            <a:pPr marL="971550" lvl="1" indent="-514350">
              <a:buFont typeface="+mj-lt"/>
              <a:buAutoNum type="arabicPeriod"/>
            </a:pPr>
            <a:r>
              <a:rPr lang="en-US" dirty="0"/>
              <a:t>61-90 days</a:t>
            </a:r>
          </a:p>
          <a:p>
            <a:pPr marL="971550" lvl="1" indent="-514350">
              <a:buFont typeface="+mj-lt"/>
              <a:buAutoNum type="arabicPeriod"/>
            </a:pPr>
            <a:r>
              <a:rPr lang="en-US" dirty="0"/>
              <a:t>91+ days</a:t>
            </a:r>
          </a:p>
          <a:p>
            <a:pPr marL="971550" lvl="1" indent="-514350">
              <a:buFont typeface="+mj-lt"/>
              <a:buAutoNum type="arabicPeriod"/>
            </a:pPr>
            <a:endParaRPr lang="en-US" dirty="0"/>
          </a:p>
          <a:p>
            <a:pPr>
              <a:buFont typeface="Wingdings" panose="05000000000000000000" pitchFamily="2" charset="2"/>
              <a:buChar char="§"/>
            </a:pPr>
            <a:endParaRPr lang="en-US" dirty="0"/>
          </a:p>
          <a:p>
            <a:pPr>
              <a:buFont typeface="Wingdings" panose="05000000000000000000" pitchFamily="2" charset="2"/>
              <a:buChar char="§"/>
            </a:pPr>
            <a:endParaRPr lang="en-US" dirty="0"/>
          </a:p>
        </p:txBody>
      </p:sp>
    </p:spTree>
    <p:extLst>
      <p:ext uri="{BB962C8B-B14F-4D97-AF65-F5344CB8AC3E}">
        <p14:creationId xmlns:p14="http://schemas.microsoft.com/office/powerpoint/2010/main" val="41442457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2E0A26-12C5-4F54-843E-4C47C475857C}"/>
              </a:ext>
            </a:extLst>
          </p:cNvPr>
          <p:cNvSpPr>
            <a:spLocks noGrp="1"/>
          </p:cNvSpPr>
          <p:nvPr>
            <p:ph idx="1"/>
          </p:nvPr>
        </p:nvSpPr>
        <p:spPr>
          <a:xfrm>
            <a:off x="838200" y="1563329"/>
            <a:ext cx="10515600" cy="5117690"/>
          </a:xfrm>
        </p:spPr>
        <p:txBody>
          <a:bodyPr/>
          <a:lstStyle/>
          <a:p>
            <a:r>
              <a:rPr lang="en-US" dirty="0"/>
              <a:t>AR Follow-up Workflow</a:t>
            </a:r>
          </a:p>
          <a:p>
            <a:pPr lvl="2">
              <a:buFont typeface="Courier New" panose="02070309020205020404" pitchFamily="49" charset="0"/>
              <a:buChar char="o"/>
            </a:pPr>
            <a:r>
              <a:rPr lang="en-US" dirty="0"/>
              <a:t>Identifying unpaid Invoices</a:t>
            </a:r>
          </a:p>
          <a:p>
            <a:pPr lvl="2">
              <a:buFont typeface="Courier New" panose="02070309020205020404" pitchFamily="49" charset="0"/>
              <a:buChar char="o"/>
            </a:pPr>
            <a:r>
              <a:rPr lang="en-US" dirty="0"/>
              <a:t>Sending Reminders and statements</a:t>
            </a:r>
          </a:p>
          <a:p>
            <a:pPr lvl="2">
              <a:buFont typeface="Courier New" panose="02070309020205020404" pitchFamily="49" charset="0"/>
              <a:buChar char="o"/>
            </a:pPr>
            <a:r>
              <a:rPr lang="en-US" dirty="0"/>
              <a:t>Contacting Clients or Payers for Payments</a:t>
            </a:r>
          </a:p>
          <a:p>
            <a:pPr lvl="2">
              <a:buFont typeface="Courier New" panose="02070309020205020404" pitchFamily="49" charset="0"/>
              <a:buChar char="o"/>
            </a:pPr>
            <a:r>
              <a:rPr lang="en-US" dirty="0"/>
              <a:t>Resolving Billing Disputes</a:t>
            </a:r>
          </a:p>
          <a:p>
            <a:pPr>
              <a:buFont typeface="Wingdings" panose="05000000000000000000" pitchFamily="2" charset="2"/>
              <a:buChar char="§"/>
            </a:pPr>
            <a:r>
              <a:rPr lang="en-US" dirty="0"/>
              <a:t>Effective Communication in AR Follow-up</a:t>
            </a:r>
          </a:p>
          <a:p>
            <a:pPr>
              <a:buFont typeface="Wingdings" panose="05000000000000000000" pitchFamily="2" charset="2"/>
              <a:buChar char="§"/>
            </a:pPr>
            <a:endParaRPr lang="en-US" dirty="0"/>
          </a:p>
        </p:txBody>
      </p:sp>
    </p:spTree>
    <p:extLst>
      <p:ext uri="{BB962C8B-B14F-4D97-AF65-F5344CB8AC3E}">
        <p14:creationId xmlns:p14="http://schemas.microsoft.com/office/powerpoint/2010/main" val="9940025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a:xfrm>
            <a:off x="838200" y="280220"/>
            <a:ext cx="10515600" cy="663678"/>
          </a:xfrm>
        </p:spPr>
        <p:txBody>
          <a:bodyPr>
            <a:normAutofit fontScale="90000"/>
          </a:bodyPr>
          <a:lstStyle/>
          <a:p>
            <a:r>
              <a:rPr lang="en-US" b="1" dirty="0"/>
              <a:t>Patients Billing </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a:xfrm>
            <a:off x="838200" y="1106129"/>
            <a:ext cx="10515600" cy="5070834"/>
          </a:xfrm>
        </p:spPr>
        <p:txBody>
          <a:bodyPr/>
          <a:lstStyle/>
          <a:p>
            <a:endParaRPr lang="en-US" dirty="0"/>
          </a:p>
        </p:txBody>
      </p:sp>
    </p:spTree>
    <p:extLst>
      <p:ext uri="{BB962C8B-B14F-4D97-AF65-F5344CB8AC3E}">
        <p14:creationId xmlns:p14="http://schemas.microsoft.com/office/powerpoint/2010/main" val="1286451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3A19-193C-46C1-8FD5-5BCFB88290D5}"/>
              </a:ext>
            </a:extLst>
          </p:cNvPr>
          <p:cNvSpPr>
            <a:spLocks noGrp="1"/>
          </p:cNvSpPr>
          <p:nvPr>
            <p:ph type="title"/>
          </p:nvPr>
        </p:nvSpPr>
        <p:spPr/>
        <p:txBody>
          <a:bodyPr/>
          <a:lstStyle/>
          <a:p>
            <a:r>
              <a:rPr lang="en-US" dirty="0"/>
              <a:t>Compliance Should be followed</a:t>
            </a:r>
          </a:p>
        </p:txBody>
      </p:sp>
      <p:sp>
        <p:nvSpPr>
          <p:cNvPr id="3" name="Content Placeholder 2">
            <a:extLst>
              <a:ext uri="{FF2B5EF4-FFF2-40B4-BE49-F238E27FC236}">
                <a16:creationId xmlns:a16="http://schemas.microsoft.com/office/drawing/2014/main" id="{7DC54E36-ABED-4CB7-9B0F-D54DB0CE8EB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56805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94656-4AD7-4977-BA14-1A9570CE64D8}"/>
              </a:ext>
            </a:extLst>
          </p:cNvPr>
          <p:cNvSpPr>
            <a:spLocks noGrp="1"/>
          </p:cNvSpPr>
          <p:nvPr>
            <p:ph type="title"/>
          </p:nvPr>
        </p:nvSpPr>
        <p:spPr>
          <a:xfrm>
            <a:off x="838200" y="149902"/>
            <a:ext cx="10515600" cy="779488"/>
          </a:xfrm>
        </p:spPr>
        <p:txBody>
          <a:bodyPr>
            <a:normAutofit/>
          </a:bodyPr>
          <a:lstStyle/>
          <a:p>
            <a:r>
              <a:rPr lang="en-US" b="1" dirty="0">
                <a:latin typeface="Agency FB" panose="020B0503020202020204" pitchFamily="34" charset="0"/>
              </a:rPr>
              <a:t>THE ENDOCRINE SYSTEM </a:t>
            </a:r>
          </a:p>
        </p:txBody>
      </p:sp>
      <p:sp>
        <p:nvSpPr>
          <p:cNvPr id="3" name="Content Placeholder 2">
            <a:extLst>
              <a:ext uri="{FF2B5EF4-FFF2-40B4-BE49-F238E27FC236}">
                <a16:creationId xmlns:a16="http://schemas.microsoft.com/office/drawing/2014/main" id="{DBB7D2AF-4C7C-42B9-8AF4-EC798DB6DA9E}"/>
              </a:ext>
            </a:extLst>
          </p:cNvPr>
          <p:cNvSpPr>
            <a:spLocks noGrp="1"/>
          </p:cNvSpPr>
          <p:nvPr>
            <p:ph idx="1"/>
          </p:nvPr>
        </p:nvSpPr>
        <p:spPr>
          <a:xfrm>
            <a:off x="988101" y="1153033"/>
            <a:ext cx="10515600" cy="1215413"/>
          </a:xfrm>
        </p:spPr>
        <p:txBody>
          <a:bodyPr/>
          <a:lstStyle/>
          <a:p>
            <a:pPr marL="0" indent="0">
              <a:buNone/>
            </a:pPr>
            <a:r>
              <a:rPr lang="en-US" sz="2000" b="0" i="0" dirty="0">
                <a:effectLst/>
                <a:latin typeface="__Source_Sans_3_Fallback_4cbbeb"/>
              </a:rPr>
              <a:t>The endocrine system is a complex network of glands and organs that produce, store, and secrete hormones, which are chemical messengers that regulate various physiological functions in the body. These hormones play a crucial role in maintaining homeostasis, coordinating growth and development, regulating metabolism, and responding to environmental stimuli. </a:t>
            </a:r>
          </a:p>
          <a:p>
            <a:endParaRPr lang="en-US" sz="1800" kern="0" dirty="0">
              <a:effectLst/>
              <a:latin typeface="__Source_Sans_3_Fallback_4cbbeb"/>
              <a:ea typeface="Times New Roman" panose="02020603050405020304" pitchFamily="18" charset="0"/>
              <a:cs typeface="Times New Roman" panose="02020603050405020304" pitchFamily="18" charset="0"/>
            </a:endParaRPr>
          </a:p>
          <a:p>
            <a:endParaRPr lang="en-US" dirty="0"/>
          </a:p>
        </p:txBody>
      </p:sp>
      <p:pic>
        <p:nvPicPr>
          <p:cNvPr id="3074" name="Picture 2" descr="Free vector isometric endocrinologist infographic with endocrine system adrenal glands thyroid pancreas and other descriptions vector illustration">
            <a:extLst>
              <a:ext uri="{FF2B5EF4-FFF2-40B4-BE49-F238E27FC236}">
                <a16:creationId xmlns:a16="http://schemas.microsoft.com/office/drawing/2014/main" id="{2C6ECDC4-33A7-4B7B-89AC-4470695838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725" y="2338467"/>
            <a:ext cx="11407514" cy="4302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1925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8460D-AEE1-4580-B663-33D4D502163F}"/>
              </a:ext>
            </a:extLst>
          </p:cNvPr>
          <p:cNvSpPr>
            <a:spLocks noGrp="1"/>
          </p:cNvSpPr>
          <p:nvPr>
            <p:ph type="title"/>
          </p:nvPr>
        </p:nvSpPr>
        <p:spPr>
          <a:xfrm>
            <a:off x="838200" y="365126"/>
            <a:ext cx="10515600" cy="357546"/>
          </a:xfrm>
        </p:spPr>
        <p:txBody>
          <a:bodyPr>
            <a:normAutofit fontScale="90000"/>
          </a:bodyPr>
          <a:lstStyle/>
          <a:p>
            <a:r>
              <a:rPr lang="en-US" b="1" dirty="0">
                <a:latin typeface="Agency FB" panose="020B0503020202020204" pitchFamily="34" charset="0"/>
              </a:rPr>
              <a:t>COMPONENTS OF ENDOCRINE SYSTEM </a:t>
            </a:r>
          </a:p>
        </p:txBody>
      </p:sp>
      <p:sp>
        <p:nvSpPr>
          <p:cNvPr id="3" name="Content Placeholder 2">
            <a:extLst>
              <a:ext uri="{FF2B5EF4-FFF2-40B4-BE49-F238E27FC236}">
                <a16:creationId xmlns:a16="http://schemas.microsoft.com/office/drawing/2014/main" id="{3BB34001-18F8-4D4C-B7A4-2F934792C711}"/>
              </a:ext>
            </a:extLst>
          </p:cNvPr>
          <p:cNvSpPr>
            <a:spLocks noGrp="1"/>
          </p:cNvSpPr>
          <p:nvPr>
            <p:ph idx="1"/>
          </p:nvPr>
        </p:nvSpPr>
        <p:spPr>
          <a:xfrm>
            <a:off x="238593" y="572287"/>
            <a:ext cx="11393773" cy="6030880"/>
          </a:xfrm>
        </p:spPr>
        <p:txBody>
          <a:bodyPr>
            <a:normAutofit/>
          </a:bodyPr>
          <a:lstStyle/>
          <a:p>
            <a:endParaRPr lang="en-US" sz="1800" b="1" kern="0" dirty="0">
              <a:latin typeface="__Source_Sans_3_Fallback_4cbbeb"/>
              <a:ea typeface="Times New Roman" panose="02020603050405020304" pitchFamily="18" charset="0"/>
              <a:cs typeface="Times New Roman" panose="02020603050405020304" pitchFamily="18" charset="0"/>
            </a:endParaRPr>
          </a:p>
          <a:p>
            <a:r>
              <a:rPr lang="en-US" sz="2000" b="1" kern="0" dirty="0">
                <a:latin typeface="__Source_Sans_3_Fallback_4cbbeb"/>
                <a:ea typeface="Times New Roman" panose="02020603050405020304" pitchFamily="18" charset="0"/>
                <a:cs typeface="Times New Roman" panose="02020603050405020304" pitchFamily="18" charset="0"/>
              </a:rPr>
              <a:t>HORMONES: </a:t>
            </a:r>
            <a:r>
              <a:rPr lang="en-US" sz="2000" kern="0" dirty="0">
                <a:latin typeface="__Source_Sans_3_Fallback_4cbbeb"/>
                <a:ea typeface="Times New Roman" panose="02020603050405020304" pitchFamily="18" charset="0"/>
                <a:cs typeface="Times New Roman" panose="02020603050405020304" pitchFamily="18" charset="0"/>
              </a:rPr>
              <a:t>They are</a:t>
            </a:r>
            <a:r>
              <a:rPr lang="en-US" sz="2000" kern="0" dirty="0">
                <a:effectLst/>
                <a:latin typeface="__Source_Sans_3_Fallback_4cbbeb"/>
                <a:ea typeface="Times New Roman" panose="02020603050405020304" pitchFamily="18" charset="0"/>
                <a:cs typeface="Times New Roman" panose="02020603050405020304" pitchFamily="18" charset="0"/>
              </a:rPr>
              <a:t> chemical substances that are carried by a cell tissue and initiate specific action. Hormones</a:t>
            </a:r>
            <a:r>
              <a:rPr lang="en-US" sz="2000" kern="0" dirty="0">
                <a:solidFill>
                  <a:srgbClr val="000000"/>
                </a:solidFill>
                <a:latin typeface="__Source_Sans_3_Fallback_4cbbeb"/>
                <a:ea typeface="Times New Roman" panose="02020603050405020304" pitchFamily="18" charset="0"/>
                <a:cs typeface="Times New Roman" panose="02020603050405020304" pitchFamily="18" charset="0"/>
              </a:rPr>
              <a:t> can</a:t>
            </a:r>
            <a:r>
              <a:rPr lang="en-US" sz="2000" kern="0" dirty="0">
                <a:solidFill>
                  <a:srgbClr val="000000"/>
                </a:solidFill>
                <a:effectLst/>
                <a:latin typeface="__Source_Sans_3_Fallback_4cbbeb"/>
                <a:ea typeface="Times New Roman" panose="02020603050405020304" pitchFamily="18" charset="0"/>
                <a:cs typeface="Times New Roman" panose="02020603050405020304" pitchFamily="18" charset="0"/>
              </a:rPr>
              <a:t> have very powerful effects, even when present in very low concentrations. The specific cells which are affected by a hormone are called </a:t>
            </a:r>
            <a:r>
              <a:rPr lang="en-US" sz="2000" b="1" kern="0" dirty="0">
                <a:solidFill>
                  <a:srgbClr val="000000"/>
                </a:solidFill>
                <a:effectLst/>
                <a:latin typeface="__Source_Sans_3_Fallback_4cbbeb"/>
                <a:ea typeface="Times New Roman" panose="02020603050405020304" pitchFamily="18" charset="0"/>
                <a:cs typeface="Times New Roman" panose="02020603050405020304" pitchFamily="18" charset="0"/>
              </a:rPr>
              <a:t>target cells</a:t>
            </a:r>
            <a:r>
              <a:rPr lang="en-US" sz="2000" kern="0" dirty="0">
                <a:effectLst/>
                <a:latin typeface="__Source_Sans_3_Fallback_4cbbeb"/>
                <a:ea typeface="Times New Roman" panose="02020603050405020304" pitchFamily="18" charset="0"/>
                <a:cs typeface="Times New Roman" panose="02020603050405020304" pitchFamily="18" charset="0"/>
              </a:rPr>
              <a:t>.</a:t>
            </a:r>
            <a:r>
              <a:rPr lang="en-US" sz="2000" b="0" i="0" dirty="0">
                <a:effectLst/>
                <a:latin typeface="__Source_Sans_3_Fallback_4cbbeb"/>
              </a:rPr>
              <a:t> Hormones travel through the bloodstream to target cells or organs, where they elicit specific responses. Examples of hormones include insulin, cortisol, thyroid hormones, estrogen, and testosterone.</a:t>
            </a:r>
            <a:endParaRPr lang="en-US" sz="2000" kern="0" dirty="0">
              <a:effectLst/>
              <a:latin typeface="__Source_Sans_3_Fallback_4cbbeb"/>
              <a:ea typeface="Times New Roman" panose="02020603050405020304" pitchFamily="18" charset="0"/>
              <a:cs typeface="Times New Roman" panose="02020603050405020304" pitchFamily="18" charset="0"/>
            </a:endParaRPr>
          </a:p>
          <a:p>
            <a:pPr marL="0" indent="0">
              <a:buNone/>
            </a:pPr>
            <a:r>
              <a:rPr lang="en-US" b="1" dirty="0">
                <a:latin typeface="__Source_Sans_3_Fallback_4cbbeb"/>
              </a:rPr>
              <a:t>Hormone Function</a:t>
            </a:r>
          </a:p>
          <a:p>
            <a:pPr>
              <a:lnSpc>
                <a:spcPct val="107000"/>
              </a:lnSpc>
              <a:spcBef>
                <a:spcPts val="0"/>
              </a:spcBef>
              <a:buSzPts val="1000"/>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R</a:t>
            </a:r>
            <a:r>
              <a:rPr lang="en-US" sz="1800" kern="0" dirty="0">
                <a:solidFill>
                  <a:srgbClr val="000000"/>
                </a:solidFill>
                <a:latin typeface="__Source_Sans_3_Fallback_4cbbeb"/>
                <a:ea typeface="Times New Roman" panose="02020603050405020304" pitchFamily="18" charset="0"/>
                <a:cs typeface="Times New Roman" panose="02020603050405020304" pitchFamily="18" charset="0"/>
              </a:rPr>
              <a:t>egulate</a:t>
            </a: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 the chemical composition and volume of the internal environment (extracellular fluid). </a:t>
            </a:r>
          </a:p>
          <a:p>
            <a:pPr>
              <a:lnSpc>
                <a:spcPct val="107000"/>
              </a:lnSpc>
              <a:spcBef>
                <a:spcPts val="0"/>
              </a:spcBef>
              <a:buSzPts val="1000"/>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Help regulate metabolism and energy balance. </a:t>
            </a:r>
          </a:p>
          <a:p>
            <a:pPr>
              <a:lnSpc>
                <a:spcPct val="107000"/>
              </a:lnSpc>
              <a:spcBef>
                <a:spcPts val="0"/>
              </a:spcBef>
              <a:buSzPts val="1000"/>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Help regulate contraction of smooth and cardiac muscle fibers and secretion by glands. </a:t>
            </a:r>
          </a:p>
          <a:p>
            <a:pPr>
              <a:lnSpc>
                <a:spcPct val="107000"/>
              </a:lnSpc>
              <a:spcBef>
                <a:spcPts val="0"/>
              </a:spcBef>
              <a:buSzPts val="1000"/>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Help maintain homeostasis, despite disruptions, such as infection, trauma, emotional stress, dehydration, starvation, hemorrhage, and temperature extremes.</a:t>
            </a:r>
            <a:endParaRPr lang="en-US" sz="1800" kern="100" dirty="0">
              <a:solidFill>
                <a:srgbClr val="000000"/>
              </a:solidFill>
              <a:effectLst/>
              <a:latin typeface="__Source_Sans_3_Fallback_4cbbeb"/>
              <a:ea typeface="Calibri" panose="020F0502020204030204" pitchFamily="34" charset="0"/>
              <a:cs typeface="Arial" panose="020B0604020202020204" pitchFamily="34" charset="0"/>
            </a:endParaRPr>
          </a:p>
          <a:p>
            <a:pPr marR="0" lvl="0">
              <a:lnSpc>
                <a:spcPct val="107000"/>
              </a:lnSpc>
              <a:spcBef>
                <a:spcPts val="0"/>
              </a:spcBef>
              <a:spcAft>
                <a:spcPts val="0"/>
              </a:spcAft>
              <a:buSzPts val="1000"/>
              <a:buFont typeface="Symbol" panose="05050102010706020507" pitchFamily="18" charset="2"/>
              <a:buChar char=""/>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Regulate certain activities of the immune system.</a:t>
            </a:r>
          </a:p>
          <a:p>
            <a:pPr marR="0" lvl="0">
              <a:lnSpc>
                <a:spcPct val="107000"/>
              </a:lnSpc>
              <a:spcBef>
                <a:spcPts val="0"/>
              </a:spcBef>
              <a:spcAft>
                <a:spcPts val="0"/>
              </a:spcAft>
              <a:buSzPts val="1000"/>
              <a:buFont typeface="Symbol" panose="05050102010706020507" pitchFamily="18" charset="2"/>
              <a:buChar char=""/>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Play a role in the smooth, sequential integration of growth and development.</a:t>
            </a:r>
          </a:p>
          <a:p>
            <a:pPr marR="0" lvl="0">
              <a:lnSpc>
                <a:spcPct val="107000"/>
              </a:lnSpc>
              <a:spcBef>
                <a:spcPts val="0"/>
              </a:spcBef>
              <a:spcAft>
                <a:spcPts val="0"/>
              </a:spcAft>
              <a:buSzPts val="1000"/>
              <a:buFont typeface="Symbol" panose="05050102010706020507" pitchFamily="18" charset="2"/>
              <a:buChar char=""/>
              <a:tabLst>
                <a:tab pos="457200" algn="l"/>
              </a:tabLst>
            </a:pPr>
            <a:r>
              <a:rPr lang="en-US" sz="1800" kern="0" dirty="0">
                <a:solidFill>
                  <a:srgbClr val="000000"/>
                </a:solidFill>
                <a:effectLst/>
                <a:latin typeface="__Source_Sans_3_Fallback_4cbbeb"/>
                <a:ea typeface="Times New Roman" panose="02020603050405020304" pitchFamily="18" charset="0"/>
                <a:cs typeface="Times New Roman" panose="02020603050405020304" pitchFamily="18" charset="0"/>
              </a:rPr>
              <a:t>Contribute to the basic processes of reproduction, including gamete production, fertilization, nourishment of the embryo and fetus, delivery, and nourishment of the newborn.</a:t>
            </a:r>
            <a:endParaRPr lang="en-US" sz="1800" kern="100" dirty="0">
              <a:solidFill>
                <a:srgbClr val="000000"/>
              </a:solidFill>
              <a:effectLst/>
              <a:latin typeface="__Source_Sans_3_Fallback_4cbbeb"/>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sz="1800" b="1" kern="0" dirty="0">
              <a:latin typeface="__Source_Sans_3_Fallback_4cbbeb"/>
              <a:ea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1341236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1BECEE-F116-4774-9944-ECE2C0E786AB}"/>
              </a:ext>
            </a:extLst>
          </p:cNvPr>
          <p:cNvSpPr>
            <a:spLocks noGrp="1"/>
          </p:cNvSpPr>
          <p:nvPr>
            <p:ph idx="1"/>
          </p:nvPr>
        </p:nvSpPr>
        <p:spPr>
          <a:xfrm>
            <a:off x="292510" y="152529"/>
            <a:ext cx="6692906" cy="6068679"/>
          </a:xfrm>
        </p:spPr>
        <p:txBody>
          <a:bodyPr>
            <a:normAutofit fontScale="25000" lnSpcReduction="20000"/>
          </a:bodyPr>
          <a:lstStyle/>
          <a:p>
            <a:pPr marL="0" indent="0">
              <a:buNone/>
            </a:pPr>
            <a:r>
              <a:rPr lang="en-US" sz="8000" b="1" i="0" dirty="0">
                <a:effectLst/>
                <a:latin typeface="__Source_Sans_3_Fallback_4cbbeb"/>
              </a:rPr>
              <a:t>	</a:t>
            </a:r>
          </a:p>
          <a:p>
            <a:pPr marL="0" indent="0">
              <a:buNone/>
            </a:pPr>
            <a:endParaRPr lang="en-US" sz="8000" b="1" dirty="0">
              <a:latin typeface="__Source_Sans_3_Fallback_4cbbeb"/>
            </a:endParaRPr>
          </a:p>
          <a:p>
            <a:pPr marL="0" indent="0">
              <a:buNone/>
            </a:pPr>
            <a:r>
              <a:rPr lang="en-US" sz="8000" b="1" dirty="0">
                <a:latin typeface="__Source_Sans_3_Fallback_4cbbeb"/>
              </a:rPr>
              <a:t>Glands: </a:t>
            </a:r>
          </a:p>
          <a:p>
            <a:pPr marL="0" indent="0">
              <a:buNone/>
            </a:pPr>
            <a:r>
              <a:rPr lang="en-US" sz="8000" i="0" dirty="0">
                <a:effectLst/>
                <a:latin typeface="__Source_Sans_3_Fallback_4cbbeb"/>
                <a:cs typeface="Segoe UI Semilight" panose="020B0402040204020203" pitchFamily="34" charset="0"/>
              </a:rPr>
              <a:t>These are specialized organs that release hormones</a:t>
            </a:r>
          </a:p>
          <a:p>
            <a:pPr marL="0" indent="0">
              <a:buNone/>
            </a:pPr>
            <a:r>
              <a:rPr lang="en-US" sz="8000" i="0" dirty="0">
                <a:effectLst/>
                <a:latin typeface="__Source_Sans_3_Fallback_4cbbeb"/>
                <a:cs typeface="Segoe UI Semilight" panose="020B0402040204020203" pitchFamily="34" charset="0"/>
              </a:rPr>
              <a:t> directly into the bloodstream. Major endocrine glands</a:t>
            </a:r>
          </a:p>
          <a:p>
            <a:pPr marL="0" indent="0">
              <a:buNone/>
            </a:pPr>
            <a:r>
              <a:rPr lang="en-US" sz="8000" i="0" dirty="0">
                <a:effectLst/>
                <a:latin typeface="__Source_Sans_3_Fallback_4cbbeb"/>
                <a:cs typeface="Segoe UI Semilight" panose="020B0402040204020203" pitchFamily="34" charset="0"/>
              </a:rPr>
              <a:t> include the </a:t>
            </a:r>
          </a:p>
          <a:p>
            <a:r>
              <a:rPr lang="en-US" sz="8000" b="1" i="0" dirty="0">
                <a:effectLst/>
                <a:latin typeface="__Source_Sans_3_Fallback_4cbbeb"/>
                <a:cs typeface="Segoe UI Semilight" panose="020B0402040204020203" pitchFamily="34" charset="0"/>
              </a:rPr>
              <a:t>pituitary gland</a:t>
            </a:r>
          </a:p>
          <a:p>
            <a:r>
              <a:rPr lang="en-US" sz="8000" b="1" i="0" dirty="0">
                <a:effectLst/>
                <a:latin typeface="__Source_Sans_3_Fallback_4cbbeb"/>
                <a:cs typeface="Segoe UI Semilight" panose="020B0402040204020203" pitchFamily="34" charset="0"/>
              </a:rPr>
              <a:t> thyroid gland</a:t>
            </a:r>
          </a:p>
          <a:p>
            <a:r>
              <a:rPr lang="en-US" sz="8000" b="1" i="0" dirty="0">
                <a:effectLst/>
                <a:latin typeface="__Source_Sans_3_Fallback_4cbbeb"/>
                <a:cs typeface="Segoe UI Semilight" panose="020B0402040204020203" pitchFamily="34" charset="0"/>
              </a:rPr>
              <a:t> adrenal glands</a:t>
            </a:r>
            <a:endParaRPr lang="en-US" sz="8000" b="1" dirty="0">
              <a:latin typeface="__Source_Sans_3_Fallback_4cbbeb"/>
              <a:cs typeface="Segoe UI Semilight" panose="020B0402040204020203" pitchFamily="34" charset="0"/>
            </a:endParaRPr>
          </a:p>
          <a:p>
            <a:r>
              <a:rPr lang="en-US" sz="8000" b="1" i="0" dirty="0">
                <a:effectLst/>
                <a:latin typeface="__Source_Sans_3_Fallback_4cbbeb"/>
                <a:cs typeface="Segoe UI Semilight" panose="020B0402040204020203" pitchFamily="34" charset="0"/>
              </a:rPr>
              <a:t>Pancreas</a:t>
            </a:r>
          </a:p>
          <a:p>
            <a:r>
              <a:rPr lang="en-US" sz="8000" b="1" i="0" dirty="0">
                <a:effectLst/>
                <a:latin typeface="__Source_Sans_3_Fallback_4cbbeb"/>
                <a:cs typeface="Segoe UI Semilight" panose="020B0402040204020203" pitchFamily="34" charset="0"/>
              </a:rPr>
              <a:t>parathyroid glands</a:t>
            </a:r>
          </a:p>
          <a:p>
            <a:r>
              <a:rPr lang="en-US" sz="8000" b="1" i="0" dirty="0">
                <a:effectLst/>
                <a:latin typeface="__Source_Sans_3_Fallback_4cbbeb"/>
                <a:cs typeface="Segoe UI Semilight" panose="020B0402040204020203" pitchFamily="34" charset="0"/>
              </a:rPr>
              <a:t>gonads (testes in males and ovaries in females).</a:t>
            </a:r>
          </a:p>
          <a:p>
            <a:pPr marL="0" indent="0">
              <a:buNone/>
            </a:pPr>
            <a:endParaRPr lang="en-US" sz="8000" b="1" i="0" dirty="0">
              <a:effectLst/>
              <a:latin typeface="__Source_Sans_3_Fallback_4cbbeb"/>
            </a:endParaRPr>
          </a:p>
          <a:p>
            <a:pPr marL="0" indent="0">
              <a:buNone/>
            </a:pPr>
            <a:r>
              <a:rPr lang="en-US" sz="8000" b="1" i="0" dirty="0">
                <a:effectLst/>
                <a:latin typeface="__Source_Sans_3_Fallback_4cbbeb"/>
              </a:rPr>
              <a:t>	`	</a:t>
            </a:r>
            <a:endParaRPr lang="en-US" sz="8000" b="0" i="0" dirty="0">
              <a:effectLst/>
              <a:latin typeface="__Source_Sans_3_Fallback_4cbbeb"/>
            </a:endParaRPr>
          </a:p>
          <a:p>
            <a:pPr marL="0" indent="0">
              <a:buNone/>
            </a:pPr>
            <a:endParaRPr lang="en-US" sz="8000" b="0" i="0" dirty="0">
              <a:effectLst/>
              <a:latin typeface="__Source_Sans_3_Fallback_4cbbeb"/>
            </a:endParaRPr>
          </a:p>
          <a:p>
            <a:pPr marL="0" indent="0" algn="l">
              <a:buNone/>
            </a:pPr>
            <a:r>
              <a:rPr lang="en-US" sz="8000" b="1" i="0" dirty="0">
                <a:effectLst/>
                <a:latin typeface="__Source_Sans_3_Fallback_4cbbeb"/>
              </a:rPr>
              <a:t>			</a:t>
            </a:r>
            <a:endParaRPr lang="en-US" sz="8000" dirty="0">
              <a:latin typeface="Segoe UI Semilight" panose="020B0402040204020203" pitchFamily="34" charset="0"/>
              <a:cs typeface="Segoe UI Semilight" panose="020B0402040204020203" pitchFamily="34" charset="0"/>
            </a:endParaRPr>
          </a:p>
        </p:txBody>
      </p:sp>
      <p:pic>
        <p:nvPicPr>
          <p:cNvPr id="4" name="Picture 2" descr="Endocrine System - bodysystems.weebly.com">
            <a:extLst>
              <a:ext uri="{FF2B5EF4-FFF2-40B4-BE49-F238E27FC236}">
                <a16:creationId xmlns:a16="http://schemas.microsoft.com/office/drawing/2014/main" id="{96DBA8B0-B1C4-49C5-91F8-2C2CB00102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1233" y="611786"/>
            <a:ext cx="6008479" cy="4914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765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EA1E9D-5CA3-4D4A-9A4F-454FCD574F50}"/>
              </a:ext>
            </a:extLst>
          </p:cNvPr>
          <p:cNvPicPr>
            <a:picLocks noChangeAspect="1"/>
          </p:cNvPicPr>
          <p:nvPr/>
        </p:nvPicPr>
        <p:blipFill>
          <a:blip r:embed="rId2"/>
          <a:stretch>
            <a:fillRect/>
          </a:stretch>
        </p:blipFill>
        <p:spPr>
          <a:xfrm>
            <a:off x="6667500" y="132882"/>
            <a:ext cx="5524500" cy="5962650"/>
          </a:xfrm>
          <a:prstGeom prst="rect">
            <a:avLst/>
          </a:prstGeom>
        </p:spPr>
      </p:pic>
      <p:sp>
        <p:nvSpPr>
          <p:cNvPr id="2" name="Title 1">
            <a:extLst>
              <a:ext uri="{FF2B5EF4-FFF2-40B4-BE49-F238E27FC236}">
                <a16:creationId xmlns:a16="http://schemas.microsoft.com/office/drawing/2014/main" id="{E8C65813-8606-42C6-A378-11ECE73073D9}"/>
              </a:ext>
            </a:extLst>
          </p:cNvPr>
          <p:cNvSpPr>
            <a:spLocks noGrp="1"/>
          </p:cNvSpPr>
          <p:nvPr>
            <p:ph type="title"/>
          </p:nvPr>
        </p:nvSpPr>
        <p:spPr>
          <a:xfrm>
            <a:off x="838200" y="365126"/>
            <a:ext cx="2273710" cy="578772"/>
          </a:xfrm>
        </p:spPr>
        <p:txBody>
          <a:bodyPr>
            <a:normAutofit/>
          </a:bodyPr>
          <a:lstStyle/>
          <a:p>
            <a:r>
              <a:rPr lang="en-US" sz="2800" b="1" dirty="0"/>
              <a:t>Pituitary Gland</a:t>
            </a:r>
          </a:p>
        </p:txBody>
      </p:sp>
      <p:sp>
        <p:nvSpPr>
          <p:cNvPr id="3" name="Content Placeholder 2">
            <a:extLst>
              <a:ext uri="{FF2B5EF4-FFF2-40B4-BE49-F238E27FC236}">
                <a16:creationId xmlns:a16="http://schemas.microsoft.com/office/drawing/2014/main" id="{0A0FBB30-904C-4B0B-A1D4-32C2BAA3234C}"/>
              </a:ext>
            </a:extLst>
          </p:cNvPr>
          <p:cNvSpPr>
            <a:spLocks noGrp="1"/>
          </p:cNvSpPr>
          <p:nvPr>
            <p:ph idx="1"/>
          </p:nvPr>
        </p:nvSpPr>
        <p:spPr>
          <a:xfrm>
            <a:off x="838200" y="811160"/>
            <a:ext cx="6491990" cy="5884607"/>
          </a:xfrm>
        </p:spPr>
        <p:txBody>
          <a:bodyPr>
            <a:normAutofit/>
          </a:bodyPr>
          <a:lstStyle/>
          <a:p>
            <a:pPr algn="l"/>
            <a:r>
              <a:rPr lang="en-US" sz="1900" b="0" i="0" dirty="0">
                <a:effectLst/>
                <a:latin typeface="Söhne"/>
              </a:rPr>
              <a:t>The pituitary gland, often referred to as the "master gland," is a small, pea-sized gland located at the base of the brain It is a crucial component of the endocrine system and plays a central role in regulating various physiological processes in the body.</a:t>
            </a:r>
          </a:p>
          <a:p>
            <a:pPr marL="0" indent="0" algn="l">
              <a:buNone/>
            </a:pPr>
            <a:endParaRPr lang="en-US" sz="1900" dirty="0">
              <a:latin typeface="Söhne"/>
            </a:endParaRPr>
          </a:p>
          <a:p>
            <a:pPr marL="0" indent="0" algn="l">
              <a:buNone/>
            </a:pPr>
            <a:r>
              <a:rPr lang="en-US" sz="1900" b="0" i="0" dirty="0">
                <a:effectLst/>
                <a:latin typeface="Söhne"/>
              </a:rPr>
              <a:t>The pituitary gland consists of two main parts:</a:t>
            </a:r>
          </a:p>
          <a:p>
            <a:pPr marL="742950" lvl="1" indent="-285750" algn="l">
              <a:buFont typeface="+mj-lt"/>
              <a:buAutoNum type="arabicPeriod"/>
            </a:pPr>
            <a:r>
              <a:rPr lang="en-US" sz="1900" b="1" i="0" dirty="0">
                <a:effectLst/>
                <a:latin typeface="Söhne"/>
              </a:rPr>
              <a:t>Anterior Pituitary (Adenohypophysis):</a:t>
            </a:r>
            <a:r>
              <a:rPr lang="en-US" sz="1900" b="0" i="0" dirty="0">
                <a:effectLst/>
                <a:latin typeface="Söhne"/>
              </a:rPr>
              <a:t> This part produces and releases several hormones, including growth hormone, thyroid-stimulating hormone, adrenocorticotropic hormone, follicle-stimulating hormone, luteinizing hormone, and prolactin.</a:t>
            </a:r>
          </a:p>
          <a:p>
            <a:pPr marL="742950" lvl="1" indent="-285750" algn="l">
              <a:buFont typeface="+mj-lt"/>
              <a:buAutoNum type="arabicPeriod"/>
            </a:pPr>
            <a:r>
              <a:rPr lang="en-US" sz="1900" b="1" i="0" dirty="0">
                <a:effectLst/>
                <a:latin typeface="Söhne"/>
              </a:rPr>
              <a:t>Posterior Pituitary (Neurohypophysis):</a:t>
            </a:r>
            <a:r>
              <a:rPr lang="en-US" sz="1900" b="0" i="0" dirty="0">
                <a:effectLst/>
                <a:latin typeface="Söhne"/>
              </a:rPr>
              <a:t> This part stores and releases hormones produced by the hypothalamus, including oxytocin and vasopressin (antidiuretic hormone).</a:t>
            </a:r>
          </a:p>
          <a:p>
            <a:endParaRPr lang="en-US" dirty="0"/>
          </a:p>
        </p:txBody>
      </p:sp>
    </p:spTree>
    <p:extLst>
      <p:ext uri="{BB962C8B-B14F-4D97-AF65-F5344CB8AC3E}">
        <p14:creationId xmlns:p14="http://schemas.microsoft.com/office/powerpoint/2010/main" val="460706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80BAE4-BEA9-404D-8A57-B64D61249B6D}"/>
              </a:ext>
            </a:extLst>
          </p:cNvPr>
          <p:cNvPicPr>
            <a:picLocks noChangeAspect="1"/>
          </p:cNvPicPr>
          <p:nvPr/>
        </p:nvPicPr>
        <p:blipFill>
          <a:blip r:embed="rId2"/>
          <a:stretch>
            <a:fillRect/>
          </a:stretch>
        </p:blipFill>
        <p:spPr>
          <a:xfrm>
            <a:off x="8459448" y="0"/>
            <a:ext cx="3537679" cy="3537679"/>
          </a:xfrm>
          <a:prstGeom prst="rect">
            <a:avLst/>
          </a:prstGeom>
        </p:spPr>
      </p:pic>
      <p:pic>
        <p:nvPicPr>
          <p:cNvPr id="5" name="Picture 4">
            <a:extLst>
              <a:ext uri="{FF2B5EF4-FFF2-40B4-BE49-F238E27FC236}">
                <a16:creationId xmlns:a16="http://schemas.microsoft.com/office/drawing/2014/main" id="{7F05E15C-ADF1-4B28-880D-7C12C9F26510}"/>
              </a:ext>
            </a:extLst>
          </p:cNvPr>
          <p:cNvPicPr>
            <a:picLocks noChangeAspect="1"/>
          </p:cNvPicPr>
          <p:nvPr/>
        </p:nvPicPr>
        <p:blipFill>
          <a:blip r:embed="rId3"/>
          <a:stretch>
            <a:fillRect/>
          </a:stretch>
        </p:blipFill>
        <p:spPr>
          <a:xfrm>
            <a:off x="8186347" y="2852347"/>
            <a:ext cx="4005653" cy="4005653"/>
          </a:xfrm>
          <a:prstGeom prst="rect">
            <a:avLst/>
          </a:prstGeom>
        </p:spPr>
      </p:pic>
      <p:sp>
        <p:nvSpPr>
          <p:cNvPr id="3" name="Content Placeholder 2">
            <a:extLst>
              <a:ext uri="{FF2B5EF4-FFF2-40B4-BE49-F238E27FC236}">
                <a16:creationId xmlns:a16="http://schemas.microsoft.com/office/drawing/2014/main" id="{628CE05C-F32A-4334-81A9-8044E5E39A5F}"/>
              </a:ext>
            </a:extLst>
          </p:cNvPr>
          <p:cNvSpPr>
            <a:spLocks noGrp="1"/>
          </p:cNvSpPr>
          <p:nvPr>
            <p:ph idx="1"/>
          </p:nvPr>
        </p:nvSpPr>
        <p:spPr>
          <a:xfrm>
            <a:off x="353961" y="0"/>
            <a:ext cx="8490236" cy="6666271"/>
          </a:xfrm>
        </p:spPr>
        <p:txBody>
          <a:bodyPr/>
          <a:lstStyle/>
          <a:p>
            <a:endParaRPr lang="en-US" b="0" i="0" dirty="0">
              <a:solidFill>
                <a:srgbClr val="374151"/>
              </a:solidFill>
              <a:effectLst/>
              <a:latin typeface="Söhne"/>
            </a:endParaRPr>
          </a:p>
          <a:p>
            <a:r>
              <a:rPr lang="en-US" dirty="0"/>
              <a:t>Thyroid Gland </a:t>
            </a:r>
            <a:endParaRPr lang="en-US" dirty="0">
              <a:latin typeface="Söhne"/>
            </a:endParaRPr>
          </a:p>
          <a:p>
            <a:r>
              <a:rPr lang="en-US" b="0" i="0" dirty="0">
                <a:effectLst/>
                <a:latin typeface="Söhne"/>
              </a:rPr>
              <a:t>The thyroid gland is a butterfly-shaped endocrine gland located in the neck and produces hormones called thyroxine(T4) and triiodothyronine(T3). These hormones</a:t>
            </a:r>
            <a:r>
              <a:rPr lang="en-US" dirty="0">
                <a:latin typeface="Söhne"/>
              </a:rPr>
              <a:t> release metabolism, energy production, and body sensitivity to other hormones.</a:t>
            </a:r>
          </a:p>
          <a:p>
            <a:endParaRPr lang="en-US" dirty="0">
              <a:latin typeface="Söhne"/>
            </a:endParaRPr>
          </a:p>
          <a:p>
            <a:r>
              <a:rPr lang="en-US" dirty="0">
                <a:latin typeface="Söhne"/>
              </a:rPr>
              <a:t>Parathyroid Gland </a:t>
            </a:r>
          </a:p>
          <a:p>
            <a:r>
              <a:rPr lang="en-US" dirty="0">
                <a:latin typeface="Söhne"/>
              </a:rPr>
              <a:t>There are four small parathyroid glands located at the back of the parathyroid glands. They produce parathyroid hormone(PTH) which regulate calcium levels in bone and blood. </a:t>
            </a:r>
          </a:p>
          <a:p>
            <a:endParaRPr lang="en-US" dirty="0">
              <a:solidFill>
                <a:srgbClr val="374151"/>
              </a:solidFill>
              <a:latin typeface="Söhne"/>
            </a:endParaRPr>
          </a:p>
          <a:p>
            <a:endParaRPr lang="en-US" dirty="0"/>
          </a:p>
        </p:txBody>
      </p:sp>
    </p:spTree>
    <p:extLst>
      <p:ext uri="{BB962C8B-B14F-4D97-AF65-F5344CB8AC3E}">
        <p14:creationId xmlns:p14="http://schemas.microsoft.com/office/powerpoint/2010/main" val="714293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700_F_254043882_IAB5xGtPxNYaTfS36yVzdmlEz8jMSNMa_ST">
            <a:hlinkClick r:id="" action="ppaction://media"/>
            <a:extLst>
              <a:ext uri="{FF2B5EF4-FFF2-40B4-BE49-F238E27FC236}">
                <a16:creationId xmlns:a16="http://schemas.microsoft.com/office/drawing/2014/main" id="{1BEEBCED-E621-453B-ADCE-1DFC0E1F7FF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265606" y="-156303"/>
            <a:ext cx="6667500" cy="3752850"/>
          </a:xfrm>
          <a:prstGeom prst="rect">
            <a:avLst/>
          </a:prstGeom>
        </p:spPr>
      </p:pic>
      <p:sp>
        <p:nvSpPr>
          <p:cNvPr id="3" name="Content Placeholder 2">
            <a:extLst>
              <a:ext uri="{FF2B5EF4-FFF2-40B4-BE49-F238E27FC236}">
                <a16:creationId xmlns:a16="http://schemas.microsoft.com/office/drawing/2014/main" id="{AE4EB6E1-CFE1-4A1A-ACD3-921F3F5101E4}"/>
              </a:ext>
            </a:extLst>
          </p:cNvPr>
          <p:cNvSpPr>
            <a:spLocks noGrp="1"/>
          </p:cNvSpPr>
          <p:nvPr>
            <p:ph idx="1"/>
          </p:nvPr>
        </p:nvSpPr>
        <p:spPr>
          <a:xfrm>
            <a:off x="344774" y="0"/>
            <a:ext cx="11572406" cy="6858000"/>
          </a:xfrm>
        </p:spPr>
        <p:txBody>
          <a:bodyPr/>
          <a:lstStyle/>
          <a:p>
            <a:r>
              <a:rPr lang="en-US" dirty="0"/>
              <a:t>Adrenal Glands</a:t>
            </a:r>
          </a:p>
          <a:p>
            <a:pPr marL="0" indent="0">
              <a:buNone/>
            </a:pPr>
            <a:r>
              <a:rPr lang="en-US" b="0" i="0" dirty="0">
                <a:solidFill>
                  <a:srgbClr val="374151"/>
                </a:solidFill>
                <a:effectLst/>
                <a:latin typeface="Söhne"/>
              </a:rPr>
              <a:t>The adrenal glands are a pair </a:t>
            </a:r>
          </a:p>
          <a:p>
            <a:pPr marL="0" indent="0">
              <a:buNone/>
            </a:pPr>
            <a:r>
              <a:rPr lang="en-US" b="0" i="0" dirty="0">
                <a:solidFill>
                  <a:srgbClr val="374151"/>
                </a:solidFill>
                <a:effectLst/>
                <a:latin typeface="Söhne"/>
              </a:rPr>
              <a:t>of small, triangular-shaped</a:t>
            </a:r>
          </a:p>
          <a:p>
            <a:pPr marL="0" indent="0">
              <a:buNone/>
            </a:pPr>
            <a:r>
              <a:rPr lang="en-US" b="0" i="0" dirty="0">
                <a:solidFill>
                  <a:srgbClr val="374151"/>
                </a:solidFill>
                <a:effectLst/>
                <a:latin typeface="Söhne"/>
              </a:rPr>
              <a:t> endocrine glands located on </a:t>
            </a:r>
          </a:p>
          <a:p>
            <a:pPr marL="0" indent="0">
              <a:buNone/>
            </a:pPr>
            <a:r>
              <a:rPr lang="en-US" b="0" i="0" dirty="0">
                <a:solidFill>
                  <a:srgbClr val="374151"/>
                </a:solidFill>
                <a:effectLst/>
                <a:latin typeface="Söhne"/>
              </a:rPr>
              <a:t>top of each kidney and consist of</a:t>
            </a:r>
          </a:p>
          <a:p>
            <a:pPr marL="0" indent="0">
              <a:buNone/>
            </a:pPr>
            <a:r>
              <a:rPr lang="en-US" b="0" i="0" dirty="0">
                <a:solidFill>
                  <a:srgbClr val="374151"/>
                </a:solidFill>
                <a:effectLst/>
                <a:latin typeface="Söhne"/>
              </a:rPr>
              <a:t>two parts: </a:t>
            </a:r>
            <a:r>
              <a:rPr lang="en-US" b="1" i="0" dirty="0">
                <a:solidFill>
                  <a:srgbClr val="374151"/>
                </a:solidFill>
                <a:effectLst/>
                <a:latin typeface="Söhne"/>
              </a:rPr>
              <a:t>the adrenal cortex </a:t>
            </a:r>
          </a:p>
          <a:p>
            <a:pPr marL="0" indent="0">
              <a:buNone/>
            </a:pPr>
            <a:r>
              <a:rPr lang="en-US" b="1" i="0" dirty="0">
                <a:solidFill>
                  <a:srgbClr val="374151"/>
                </a:solidFill>
                <a:effectLst/>
                <a:latin typeface="Söhne"/>
              </a:rPr>
              <a:t>and the adrenal medulla.</a:t>
            </a:r>
          </a:p>
          <a:p>
            <a:r>
              <a:rPr lang="en-US" b="1" dirty="0">
                <a:solidFill>
                  <a:srgbClr val="374151"/>
                </a:solidFill>
                <a:latin typeface="Söhne"/>
              </a:rPr>
              <a:t>Adrenal Cortex: </a:t>
            </a:r>
            <a:r>
              <a:rPr lang="en-US" b="1" i="0" dirty="0">
                <a:solidFill>
                  <a:srgbClr val="374151"/>
                </a:solidFill>
                <a:effectLst/>
                <a:latin typeface="Söhne"/>
              </a:rPr>
              <a:t>Adrenal cortex produces hormones such as cortisol, aldosterone, and sex hormones(androgens</a:t>
            </a:r>
            <a:r>
              <a:rPr lang="en-US" b="1" dirty="0">
                <a:solidFill>
                  <a:srgbClr val="374151"/>
                </a:solidFill>
                <a:latin typeface="Söhne"/>
              </a:rPr>
              <a:t>). These hormones regulate metabolism, blood pressure, and electrolyte balance. </a:t>
            </a:r>
            <a:r>
              <a:rPr lang="en-US" b="1" i="0" dirty="0">
                <a:solidFill>
                  <a:srgbClr val="374151"/>
                </a:solidFill>
                <a:effectLst/>
                <a:latin typeface="Söhne"/>
              </a:rPr>
              <a:t> </a:t>
            </a:r>
          </a:p>
          <a:p>
            <a:r>
              <a:rPr lang="en-US" b="1" dirty="0">
                <a:solidFill>
                  <a:srgbClr val="374151"/>
                </a:solidFill>
                <a:latin typeface="Söhne"/>
              </a:rPr>
              <a:t>Adrenal Medulla: The adrenal medulla releases hormones like adrenaline(epinephrine) and norepinephrine, which are involved in the body’s “fight or flight” response to stress. </a:t>
            </a:r>
            <a:endParaRPr lang="en-US" b="1" i="0" dirty="0">
              <a:solidFill>
                <a:srgbClr val="374151"/>
              </a:solidFill>
              <a:effectLst/>
              <a:latin typeface="Söhne"/>
            </a:endParaRPr>
          </a:p>
        </p:txBody>
      </p:sp>
    </p:spTree>
    <p:extLst>
      <p:ext uri="{BB962C8B-B14F-4D97-AF65-F5344CB8AC3E}">
        <p14:creationId xmlns:p14="http://schemas.microsoft.com/office/powerpoint/2010/main" val="3811025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2226</TotalTime>
  <Words>1695</Words>
  <Application>Microsoft Office PowerPoint</Application>
  <PresentationFormat>Widescreen</PresentationFormat>
  <Paragraphs>235</Paragraphs>
  <Slides>33</Slides>
  <Notes>0</Notes>
  <HiddenSlides>0</HiddenSlides>
  <MMClips>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33</vt:i4>
      </vt:variant>
    </vt:vector>
  </HeadingPairs>
  <TitlesOfParts>
    <vt:vector size="44" baseType="lpstr">
      <vt:lpstr>__Source_Sans_3_Fallback_4cbbeb</vt:lpstr>
      <vt:lpstr>Agency FB</vt:lpstr>
      <vt:lpstr>Arial</vt:lpstr>
      <vt:lpstr>Calibri</vt:lpstr>
      <vt:lpstr>Calibri Light</vt:lpstr>
      <vt:lpstr>Courier New</vt:lpstr>
      <vt:lpstr>Segoe UI Semilight</vt:lpstr>
      <vt:lpstr>Söhne</vt:lpstr>
      <vt:lpstr>Symbol</vt:lpstr>
      <vt:lpstr>Wingdings</vt:lpstr>
      <vt:lpstr>Office Theme</vt:lpstr>
      <vt:lpstr>Medical Billing </vt:lpstr>
      <vt:lpstr>AGENDA </vt:lpstr>
      <vt:lpstr>    ENDOCRINE SYSTEM </vt:lpstr>
      <vt:lpstr>THE ENDOCRINE SYSTEM </vt:lpstr>
      <vt:lpstr>COMPONENTS OF ENDOCRINE SYSTEM </vt:lpstr>
      <vt:lpstr>PowerPoint Presentation</vt:lpstr>
      <vt:lpstr>Pituitary Gland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Hypothyroidism</vt:lpstr>
      <vt:lpstr>Hyperthyroidism</vt:lpstr>
      <vt:lpstr>Cushing Syndrome</vt:lpstr>
      <vt:lpstr>Addison’s Disease</vt:lpstr>
      <vt:lpstr>Polycystic Ovary Syndrome(PCOS)</vt:lpstr>
      <vt:lpstr>Hyperparathyroidism</vt:lpstr>
      <vt:lpstr>Hypogonadism</vt:lpstr>
      <vt:lpstr>Patient Scheduling </vt:lpstr>
      <vt:lpstr>Patient Demographics</vt:lpstr>
      <vt:lpstr>Eligibility Verification</vt:lpstr>
      <vt:lpstr>Patient Encounter</vt:lpstr>
      <vt:lpstr>PowerPoint Presentation</vt:lpstr>
      <vt:lpstr>Charge Entry</vt:lpstr>
      <vt:lpstr>Payment Posting </vt:lpstr>
      <vt:lpstr>AR-Follow up</vt:lpstr>
      <vt:lpstr>PowerPoint Presentation</vt:lpstr>
      <vt:lpstr>Patients Billing </vt:lpstr>
      <vt:lpstr>Compliance Should be followed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RAFIQ MUHAMMAD</dc:creator>
  <cp:lastModifiedBy>RAFIQ MUHAMMAD</cp:lastModifiedBy>
  <cp:revision>54</cp:revision>
  <dcterms:created xsi:type="dcterms:W3CDTF">2023-11-12T14:25:29Z</dcterms:created>
  <dcterms:modified xsi:type="dcterms:W3CDTF">2023-11-16T06:40:22Z</dcterms:modified>
</cp:coreProperties>
</file>

<file path=docProps/thumbnail.jpeg>
</file>